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24" r:id="rId3"/>
    <p:sldId id="288" r:id="rId4"/>
    <p:sldId id="257" r:id="rId5"/>
    <p:sldId id="325" r:id="rId6"/>
    <p:sldId id="262" r:id="rId7"/>
    <p:sldId id="265" r:id="rId8"/>
    <p:sldId id="266" r:id="rId9"/>
    <p:sldId id="267" r:id="rId10"/>
    <p:sldId id="272" r:id="rId11"/>
    <p:sldId id="273" r:id="rId12"/>
    <p:sldId id="274" r:id="rId13"/>
    <p:sldId id="287" r:id="rId14"/>
    <p:sldId id="276" r:id="rId15"/>
    <p:sldId id="277" r:id="rId16"/>
    <p:sldId id="278" r:id="rId17"/>
    <p:sldId id="279" r:id="rId18"/>
    <p:sldId id="280" r:id="rId19"/>
    <p:sldId id="281" r:id="rId20"/>
    <p:sldId id="282" r:id="rId21"/>
    <p:sldId id="283" r:id="rId22"/>
    <p:sldId id="284" r:id="rId23"/>
    <p:sldId id="285" r:id="rId24"/>
    <p:sldId id="304" r:id="rId25"/>
    <p:sldId id="305" r:id="rId26"/>
    <p:sldId id="306" r:id="rId27"/>
    <p:sldId id="307" r:id="rId28"/>
    <p:sldId id="308" r:id="rId29"/>
    <p:sldId id="309" r:id="rId30"/>
    <p:sldId id="310" r:id="rId31"/>
    <p:sldId id="311" r:id="rId32"/>
    <p:sldId id="313" r:id="rId33"/>
    <p:sldId id="314" r:id="rId34"/>
    <p:sldId id="315" r:id="rId35"/>
    <p:sldId id="316" r:id="rId36"/>
    <p:sldId id="317" r:id="rId37"/>
    <p:sldId id="259" r:id="rId38"/>
    <p:sldId id="264" r:id="rId39"/>
    <p:sldId id="269" r:id="rId40"/>
    <p:sldId id="270" r:id="rId41"/>
    <p:sldId id="286" r:id="rId42"/>
    <p:sldId id="260" r:id="rId43"/>
    <p:sldId id="261" r:id="rId44"/>
    <p:sldId id="312" r:id="rId45"/>
    <p:sldId id="303" r:id="rId46"/>
    <p:sldId id="289" r:id="rId47"/>
    <p:sldId id="290" r:id="rId48"/>
    <p:sldId id="291" r:id="rId49"/>
    <p:sldId id="292" r:id="rId50"/>
    <p:sldId id="293" r:id="rId51"/>
    <p:sldId id="294" r:id="rId52"/>
    <p:sldId id="295" r:id="rId53"/>
    <p:sldId id="296" r:id="rId54"/>
    <p:sldId id="297" r:id="rId55"/>
    <p:sldId id="319" r:id="rId56"/>
    <p:sldId id="320" r:id="rId57"/>
    <p:sldId id="321" r:id="rId58"/>
    <p:sldId id="322" r:id="rId59"/>
    <p:sldId id="323" r:id="rId60"/>
    <p:sldId id="298" r:id="rId61"/>
    <p:sldId id="318" r:id="rId62"/>
    <p:sldId id="301" r:id="rId63"/>
    <p:sldId id="299" r:id="rId64"/>
    <p:sldId id="300" r:id="rId65"/>
    <p:sldId id="302" r:id="rId6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4482" autoAdjust="0"/>
    <p:restoredTop sz="94660"/>
  </p:normalViewPr>
  <p:slideViewPr>
    <p:cSldViewPr>
      <p:cViewPr varScale="1">
        <p:scale>
          <a:sx n="107" d="100"/>
          <a:sy n="107" d="100"/>
        </p:scale>
        <p:origin x="-101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2362200" y="4038600"/>
            <a:ext cx="6477000" cy="1828800"/>
          </a:xfrm>
        </p:spPr>
        <p:txBody>
          <a:bodyPr anchor="b"/>
          <a:lstStyle>
            <a:lvl1pPr>
              <a:defRPr cap="all" baseline="0"/>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B79E559-D292-4200-9F01-A5174709428A}" type="datetimeFigureOut">
              <a:rPr lang="fr-FR" smtClean="0"/>
              <a:pPr/>
              <a:t>14/04/2014</a:t>
            </a:fld>
            <a:endParaRPr lang="fr-FR"/>
          </a:p>
        </p:txBody>
      </p:sp>
      <p:sp>
        <p:nvSpPr>
          <p:cNvPr id="17" name="Espace réservé du pied de page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fr-FR"/>
          </a:p>
        </p:txBody>
      </p:sp>
      <p:sp>
        <p:nvSpPr>
          <p:cNvPr id="29" name="Espace réservé du numéro de diapositive 28"/>
          <p:cNvSpPr>
            <a:spLocks noGrp="1"/>
          </p:cNvSpPr>
          <p:nvPr>
            <p:ph type="sldNum" sz="quarter" idx="12"/>
          </p:nvPr>
        </p:nvSpPr>
        <p:spPr>
          <a:xfrm>
            <a:off x="8001000" y="228600"/>
            <a:ext cx="838200" cy="381000"/>
          </a:xfrm>
        </p:spPr>
        <p:txBody>
          <a:bodyPr/>
          <a:lstStyle>
            <a:lvl1pPr>
              <a:defRPr>
                <a:solidFill>
                  <a:schemeClr val="tx2"/>
                </a:solidFill>
              </a:defRPr>
            </a:lvl1pPr>
          </a:lstStyle>
          <a:p>
            <a:fld id="{977ED42A-B5FC-4A69-B56F-6CD998045C17}"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B79E559-D292-4200-9F01-A5174709428A}" type="datetimeFigureOut">
              <a:rPr lang="fr-FR" smtClean="0"/>
              <a:pPr/>
              <a:t>14/04/2014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7ED42A-B5FC-4A69-B56F-6CD998045C1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1"/>
      </p:bgRef>
    </p:bg>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609600"/>
            <a:ext cx="2057400" cy="55165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609600"/>
            <a:ext cx="5562600" cy="5516564"/>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6553200" y="6248402"/>
            <a:ext cx="2209800" cy="365125"/>
          </a:xfrm>
        </p:spPr>
        <p:txBody>
          <a:bodyPr/>
          <a:lstStyle/>
          <a:p>
            <a:fld id="{7B79E559-D292-4200-9F01-A5174709428A}" type="datetimeFigureOut">
              <a:rPr lang="fr-FR" smtClean="0"/>
              <a:pPr/>
              <a:t>14/04/2014</a:t>
            </a:fld>
            <a:endParaRPr lang="fr-FR"/>
          </a:p>
        </p:txBody>
      </p:sp>
      <p:sp>
        <p:nvSpPr>
          <p:cNvPr id="5" name="Espace réservé du pied de page 4"/>
          <p:cNvSpPr>
            <a:spLocks noGrp="1"/>
          </p:cNvSpPr>
          <p:nvPr>
            <p:ph type="ftr" sz="quarter" idx="11"/>
          </p:nvPr>
        </p:nvSpPr>
        <p:spPr>
          <a:xfrm>
            <a:off x="457201" y="6248207"/>
            <a:ext cx="5573483" cy="365125"/>
          </a:xfrm>
        </p:spPr>
        <p:txBody>
          <a:bodyPr/>
          <a:lstStyle/>
          <a:p>
            <a:endParaRPr lang="fr-F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rot="5400000">
            <a:off x="5989638" y="144462"/>
            <a:ext cx="533400" cy="244476"/>
          </a:xfrm>
        </p:spPr>
        <p:txBody>
          <a:bodyPr/>
          <a:lstStyle/>
          <a:p>
            <a:fld id="{977ED42A-B5FC-4A69-B56F-6CD998045C17}"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153400" cy="990600"/>
          </a:xfrm>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7B79E559-D292-4200-9F01-A5174709428A}" type="datetimeFigureOut">
              <a:rPr lang="fr-FR" smtClean="0"/>
              <a:pPr/>
              <a:t>14/04/2014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lvl1pPr>
              <a:defRPr>
                <a:solidFill>
                  <a:srgbClr val="FFFFFF"/>
                </a:solidFill>
              </a:defRPr>
            </a:lvl1pPr>
          </a:lstStyle>
          <a:p>
            <a:fld id="{977ED42A-B5FC-4A69-B56F-6CD998045C17}" type="slidenum">
              <a:rPr lang="fr-FR" smtClean="0"/>
              <a:pPr/>
              <a:t>‹N°›</a:t>
            </a:fld>
            <a:endParaRPr lang="fr-FR"/>
          </a:p>
        </p:txBody>
      </p:sp>
      <p:sp>
        <p:nvSpPr>
          <p:cNvPr id="8" name="Espace réservé du contenu 7"/>
          <p:cNvSpPr>
            <a:spLocks noGrp="1"/>
          </p:cNvSpPr>
          <p:nvPr>
            <p:ph sz="quarter" idx="1"/>
          </p:nvPr>
        </p:nvSpPr>
        <p:spPr>
          <a:xfrm>
            <a:off x="612648" y="1600200"/>
            <a:ext cx="8153400" cy="44958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fr-FR" smtClean="0"/>
              <a:t>Cliquez pour modifier le style du titre</a:t>
            </a:r>
            <a:endParaRPr kumimoji="0" lang="en-US"/>
          </a:p>
        </p:txBody>
      </p:sp>
      <p:sp>
        <p:nvSpPr>
          <p:cNvPr id="12" name="Espace réservé de la date 11"/>
          <p:cNvSpPr>
            <a:spLocks noGrp="1"/>
          </p:cNvSpPr>
          <p:nvPr>
            <p:ph type="dt" sz="half" idx="10"/>
          </p:nvPr>
        </p:nvSpPr>
        <p:spPr/>
        <p:txBody>
          <a:bodyPr/>
          <a:lstStyle/>
          <a:p>
            <a:fld id="{7B79E559-D292-4200-9F01-A5174709428A}" type="datetimeFigureOut">
              <a:rPr lang="fr-FR" smtClean="0"/>
              <a:pPr/>
              <a:t>14/04/2014</a:t>
            </a:fld>
            <a:endParaRPr lang="fr-FR"/>
          </a:p>
        </p:txBody>
      </p:sp>
      <p:sp>
        <p:nvSpPr>
          <p:cNvPr id="13" name="Espace réservé du numéro de diapositiv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77ED42A-B5FC-4A69-B56F-6CD998045C17}" type="slidenum">
              <a:rPr lang="fr-FR" smtClean="0"/>
              <a:pPr/>
              <a:t>‹N°›</a:t>
            </a:fld>
            <a:endParaRPr lang="fr-FR"/>
          </a:p>
        </p:txBody>
      </p:sp>
      <p:sp>
        <p:nvSpPr>
          <p:cNvPr id="14" name="Espace réservé du pied de page 13"/>
          <p:cNvSpPr>
            <a:spLocks noGrp="1"/>
          </p:cNvSpPr>
          <p:nvPr>
            <p:ph type="ftr" sz="quarter" idx="12"/>
          </p:nvPr>
        </p:nvSpPr>
        <p:spPr/>
        <p:txBody>
          <a:bodyPr/>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9" name="Espace réservé du contenu 8"/>
          <p:cNvSpPr>
            <a:spLocks noGrp="1"/>
          </p:cNvSpPr>
          <p:nvPr>
            <p:ph sz="quarter" idx="1"/>
          </p:nvPr>
        </p:nvSpPr>
        <p:spPr>
          <a:xfrm>
            <a:off x="609600" y="1589567"/>
            <a:ext cx="38862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844901" y="1589567"/>
            <a:ext cx="38862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8" name="Espace réservé de la date 7"/>
          <p:cNvSpPr>
            <a:spLocks noGrp="1"/>
          </p:cNvSpPr>
          <p:nvPr>
            <p:ph type="dt" sz="half" idx="15"/>
          </p:nvPr>
        </p:nvSpPr>
        <p:spPr/>
        <p:txBody>
          <a:bodyPr rtlCol="0"/>
          <a:lstStyle/>
          <a:p>
            <a:fld id="{7B79E559-D292-4200-9F01-A5174709428A}" type="datetimeFigureOut">
              <a:rPr lang="fr-FR" smtClean="0"/>
              <a:pPr/>
              <a:t>14/04/2014</a:t>
            </a:fld>
            <a:endParaRPr lang="fr-FR"/>
          </a:p>
        </p:txBody>
      </p:sp>
      <p:sp>
        <p:nvSpPr>
          <p:cNvPr id="10" name="Espace réservé du numéro de diapositive 9"/>
          <p:cNvSpPr>
            <a:spLocks noGrp="1"/>
          </p:cNvSpPr>
          <p:nvPr>
            <p:ph type="sldNum" sz="quarter" idx="16"/>
          </p:nvPr>
        </p:nvSpPr>
        <p:spPr/>
        <p:txBody>
          <a:bodyPr rtlCol="0"/>
          <a:lstStyle/>
          <a:p>
            <a:fld id="{977ED42A-B5FC-4A69-B56F-6CD998045C17}" type="slidenum">
              <a:rPr lang="fr-FR" smtClean="0"/>
              <a:pPr/>
              <a:t>‹N°›</a:t>
            </a:fld>
            <a:endParaRPr lang="fr-FR"/>
          </a:p>
        </p:txBody>
      </p:sp>
      <p:sp>
        <p:nvSpPr>
          <p:cNvPr id="12" name="Espace réservé du pied de page 11"/>
          <p:cNvSpPr>
            <a:spLocks noGrp="1"/>
          </p:cNvSpPr>
          <p:nvPr>
            <p:ph type="ftr" sz="quarter" idx="17"/>
          </p:nvPr>
        </p:nvSpPr>
        <p:spPr/>
        <p:txBody>
          <a:bodyPr rtlCol="0"/>
          <a:lstStyle/>
          <a:p>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3400" y="273050"/>
            <a:ext cx="8153400" cy="869950"/>
          </a:xfrm>
        </p:spPr>
        <p:txBody>
          <a:bodyPr anchor="ctr"/>
          <a:lstStyle>
            <a:lvl1pPr>
              <a:defRPr/>
            </a:lvl1pPr>
          </a:lstStyle>
          <a:p>
            <a:r>
              <a:rPr kumimoji="0" lang="fr-FR" smtClean="0"/>
              <a:t>Cliquez pour modifier le style du titre</a:t>
            </a:r>
            <a:endParaRPr kumimoji="0" lang="en-US"/>
          </a:p>
        </p:txBody>
      </p:sp>
      <p:sp>
        <p:nvSpPr>
          <p:cNvPr id="11" name="Espace réservé du contenu 10"/>
          <p:cNvSpPr>
            <a:spLocks noGrp="1"/>
          </p:cNvSpPr>
          <p:nvPr>
            <p:ph sz="quarter" idx="2"/>
          </p:nvPr>
        </p:nvSpPr>
        <p:spPr>
          <a:xfrm>
            <a:off x="609600" y="2438400"/>
            <a:ext cx="3886200" cy="35814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800600" y="2438400"/>
            <a:ext cx="3886200" cy="35814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5"/>
          </p:nvPr>
        </p:nvSpPr>
        <p:spPr/>
        <p:txBody>
          <a:bodyPr rtlCol="0"/>
          <a:lstStyle/>
          <a:p>
            <a:fld id="{7B79E559-D292-4200-9F01-A5174709428A}" type="datetimeFigureOut">
              <a:rPr lang="fr-FR" smtClean="0"/>
              <a:pPr/>
              <a:t>14/04/2014</a:t>
            </a:fld>
            <a:endParaRPr lang="fr-FR"/>
          </a:p>
        </p:txBody>
      </p:sp>
      <p:sp>
        <p:nvSpPr>
          <p:cNvPr id="12" name="Espace réservé du numéro de diapositive 11"/>
          <p:cNvSpPr>
            <a:spLocks noGrp="1"/>
          </p:cNvSpPr>
          <p:nvPr>
            <p:ph type="sldNum" sz="quarter" idx="16"/>
          </p:nvPr>
        </p:nvSpPr>
        <p:spPr/>
        <p:txBody>
          <a:bodyPr rtlCol="0"/>
          <a:lstStyle/>
          <a:p>
            <a:fld id="{977ED42A-B5FC-4A69-B56F-6CD998045C17}" type="slidenum">
              <a:rPr lang="fr-FR" smtClean="0"/>
              <a:pPr/>
              <a:t>‹N°›</a:t>
            </a:fld>
            <a:endParaRPr lang="fr-FR"/>
          </a:p>
        </p:txBody>
      </p:sp>
      <p:sp>
        <p:nvSpPr>
          <p:cNvPr id="14" name="Espace réservé du pied de page 13"/>
          <p:cNvSpPr>
            <a:spLocks noGrp="1"/>
          </p:cNvSpPr>
          <p:nvPr>
            <p:ph type="ftr" sz="quarter" idx="17"/>
          </p:nvPr>
        </p:nvSpPr>
        <p:spPr/>
        <p:txBody>
          <a:bodyPr rtlCol="0"/>
          <a:lstStyle/>
          <a:p>
            <a:endParaRPr lang="fr-FR"/>
          </a:p>
        </p:txBody>
      </p:sp>
      <p:sp>
        <p:nvSpPr>
          <p:cNvPr id="16" name="Espace réservé du text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5" name="Espace réservé du text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7B79E559-D292-4200-9F01-A5174709428A}" type="datetimeFigureOut">
              <a:rPr lang="fr-FR" smtClean="0"/>
              <a:pPr/>
              <a:t>14/04/2014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lvl1pPr>
              <a:defRPr>
                <a:solidFill>
                  <a:srgbClr val="FFFFFF"/>
                </a:solidFill>
              </a:defRPr>
            </a:lvl1pPr>
          </a:lstStyle>
          <a:p>
            <a:fld id="{977ED42A-B5FC-4A69-B56F-6CD998045C1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B79E559-D292-4200-9F01-A5174709428A}" type="datetimeFigureOut">
              <a:rPr lang="fr-FR" smtClean="0"/>
              <a:pPr/>
              <a:t>14/04/2014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0" y="6248400"/>
            <a:ext cx="533400" cy="381000"/>
          </a:xfrm>
        </p:spPr>
        <p:txBody>
          <a:bodyPr/>
          <a:lstStyle>
            <a:lvl1pPr>
              <a:defRPr>
                <a:solidFill>
                  <a:schemeClr val="tx2"/>
                </a:solidFill>
              </a:defRPr>
            </a:lvl1pPr>
          </a:lstStyle>
          <a:p>
            <a:fld id="{977ED42A-B5FC-4A69-B56F-6CD998045C1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8077200" cy="869950"/>
          </a:xfrm>
        </p:spPr>
        <p:txBody>
          <a:bodyPr anchor="ctr"/>
          <a:lstStyle>
            <a:lvl1pPr algn="l">
              <a:buNone/>
              <a:defRPr sz="4400" b="0"/>
            </a:lvl1p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7B79E559-D292-4200-9F01-A5174709428A}" type="datetimeFigureOut">
              <a:rPr lang="fr-FR" smtClean="0"/>
              <a:pPr/>
              <a:t>14/04/2014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lvl1pPr>
              <a:defRPr>
                <a:solidFill>
                  <a:srgbClr val="FFFFFF"/>
                </a:solidFill>
              </a:defRPr>
            </a:lvl1pPr>
          </a:lstStyle>
          <a:p>
            <a:fld id="{977ED42A-B5FC-4A69-B56F-6CD998045C17}" type="slidenum">
              <a:rPr lang="fr-FR" smtClean="0"/>
              <a:pPr/>
              <a:t>‹N°›</a:t>
            </a:fld>
            <a:endParaRPr lang="fr-FR"/>
          </a:p>
        </p:txBody>
      </p:sp>
      <p:sp>
        <p:nvSpPr>
          <p:cNvPr id="3" name="Espace réservé du text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9" name="Espace réservé du contenu 8"/>
          <p:cNvSpPr>
            <a:spLocks noGrp="1"/>
          </p:cNvSpPr>
          <p:nvPr>
            <p:ph sz="quarter" idx="1"/>
          </p:nvPr>
        </p:nvSpPr>
        <p:spPr>
          <a:xfrm>
            <a:off x="2362200" y="1752600"/>
            <a:ext cx="6400800" cy="44196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3">
        <a:schemeClr val="bg2"/>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fr-FR" smtClean="0"/>
              <a:t>Cliquez pour modifier le style du titre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ce réservé de la date 11"/>
          <p:cNvSpPr>
            <a:spLocks noGrp="1"/>
          </p:cNvSpPr>
          <p:nvPr>
            <p:ph type="dt" sz="half" idx="10"/>
          </p:nvPr>
        </p:nvSpPr>
        <p:spPr>
          <a:xfrm>
            <a:off x="6248400" y="6248400"/>
            <a:ext cx="2667000" cy="365125"/>
          </a:xfrm>
        </p:spPr>
        <p:txBody>
          <a:bodyPr rtlCol="0"/>
          <a:lstStyle/>
          <a:p>
            <a:fld id="{7B79E559-D292-4200-9F01-A5174709428A}" type="datetimeFigureOut">
              <a:rPr lang="fr-FR" smtClean="0"/>
              <a:pPr/>
              <a:t>14/04/2014</a:t>
            </a:fld>
            <a:endParaRPr lang="fr-FR"/>
          </a:p>
        </p:txBody>
      </p:sp>
      <p:sp>
        <p:nvSpPr>
          <p:cNvPr id="13" name="Espace réservé du numéro de diapositive 12"/>
          <p:cNvSpPr>
            <a:spLocks noGrp="1"/>
          </p:cNvSpPr>
          <p:nvPr>
            <p:ph type="sldNum" sz="quarter" idx="11"/>
          </p:nvPr>
        </p:nvSpPr>
        <p:spPr>
          <a:xfrm>
            <a:off x="0" y="4667249"/>
            <a:ext cx="1447800" cy="663578"/>
          </a:xfrm>
        </p:spPr>
        <p:txBody>
          <a:bodyPr rtlCol="0"/>
          <a:lstStyle>
            <a:lvl1pPr>
              <a:defRPr sz="2800"/>
            </a:lvl1pPr>
          </a:lstStyle>
          <a:p>
            <a:fld id="{977ED42A-B5FC-4A69-B56F-6CD998045C17}" type="slidenum">
              <a:rPr lang="fr-FR" smtClean="0"/>
              <a:pPr/>
              <a:t>‹N°›</a:t>
            </a:fld>
            <a:endParaRPr lang="fr-FR"/>
          </a:p>
        </p:txBody>
      </p:sp>
      <p:sp>
        <p:nvSpPr>
          <p:cNvPr id="14" name="Espace réservé du pied de page 13"/>
          <p:cNvSpPr>
            <a:spLocks noGrp="1"/>
          </p:cNvSpPr>
          <p:nvPr>
            <p:ph type="ftr" sz="quarter" idx="12"/>
          </p:nvPr>
        </p:nvSpPr>
        <p:spPr>
          <a:xfrm>
            <a:off x="1600200" y="6248206"/>
            <a:ext cx="4572000" cy="365125"/>
          </a:xfrm>
        </p:spPr>
        <p:txBody>
          <a:bodyPr rtlCol="0"/>
          <a:lstStyle/>
          <a:p>
            <a:endParaRPr lang="fr-FR"/>
          </a:p>
        </p:txBody>
      </p:sp>
      <p:sp>
        <p:nvSpPr>
          <p:cNvPr id="3" name="Espace réservé pour une imag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fr-FR" smtClean="0"/>
              <a:t>Cliquez sur l'icône pour ajouter une image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28600"/>
            <a:ext cx="8153400" cy="990600"/>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B79E559-D292-4200-9F01-A5174709428A}" type="datetimeFigureOut">
              <a:rPr lang="fr-FR" smtClean="0"/>
              <a:pPr/>
              <a:t>14/04/2014</a:t>
            </a:fld>
            <a:endParaRPr lang="fr-FR"/>
          </a:p>
        </p:txBody>
      </p:sp>
      <p:sp>
        <p:nvSpPr>
          <p:cNvPr id="3" name="Espace réservé du pied de page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fr-F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77ED42A-B5FC-4A69-B56F-6CD998045C1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36.xml"/><Relationship Id="rId7" Type="http://schemas.openxmlformats.org/officeDocument/2006/relationships/image" Target="../media/image4.jpeg"/><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46.xml"/><Relationship Id="rId5" Type="http://schemas.openxmlformats.org/officeDocument/2006/relationships/slide" Target="slide42.xml"/><Relationship Id="rId4" Type="http://schemas.openxmlformats.org/officeDocument/2006/relationships/slide" Target="slide3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CULTURE DES SCIENCES</a:t>
            </a:r>
            <a:endParaRPr lang="fr-FR" dirty="0"/>
          </a:p>
        </p:txBody>
      </p:sp>
      <p:sp>
        <p:nvSpPr>
          <p:cNvPr id="3" name="Sous-titre 2"/>
          <p:cNvSpPr>
            <a:spLocks noGrp="1"/>
          </p:cNvSpPr>
          <p:nvPr>
            <p:ph type="subTitle" idx="1"/>
          </p:nvPr>
        </p:nvSpPr>
        <p:spPr/>
        <p:txBody>
          <a:bodyPr/>
          <a:lstStyle/>
          <a:p>
            <a:r>
              <a:rPr lang="fr-FR" dirty="0" smtClean="0"/>
              <a:t>Sciences Fondamentales</a:t>
            </a:r>
            <a:endParaRPr lang="fr-FR" dirty="0"/>
          </a:p>
        </p:txBody>
      </p:sp>
      <p:pic>
        <p:nvPicPr>
          <p:cNvPr id="5" name="Image 4" descr="biologie-chimie-et-physique-26975213 - Copie.jpg"/>
          <p:cNvPicPr>
            <a:picLocks noChangeAspect="1"/>
          </p:cNvPicPr>
          <p:nvPr/>
        </p:nvPicPr>
        <p:blipFill>
          <a:blip r:embed="rId2"/>
          <a:stretch>
            <a:fillRect/>
          </a:stretch>
        </p:blipFill>
        <p:spPr>
          <a:xfrm>
            <a:off x="1571604" y="142852"/>
            <a:ext cx="6301437" cy="502365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Alfred Nobel (1833-1896)</a:t>
            </a:r>
            <a:endParaRPr lang="fr-FR" dirty="0"/>
          </a:p>
        </p:txBody>
      </p:sp>
      <p:sp>
        <p:nvSpPr>
          <p:cNvPr id="3" name="Espace réservé du contenu 2"/>
          <p:cNvSpPr>
            <a:spLocks noGrp="1"/>
          </p:cNvSpPr>
          <p:nvPr>
            <p:ph sz="quarter" idx="1"/>
          </p:nvPr>
        </p:nvSpPr>
        <p:spPr/>
        <p:txBody>
          <a:bodyPr/>
          <a:lstStyle/>
          <a:p>
            <a:r>
              <a:rPr lang="fr-FR" dirty="0" smtClean="0"/>
              <a:t>Chimiste, fabricant d’armes </a:t>
            </a:r>
            <a:r>
              <a:rPr lang="fr-FR" b="1" dirty="0" smtClean="0"/>
              <a:t>suédois</a:t>
            </a:r>
            <a:r>
              <a:rPr lang="fr-FR" dirty="0" smtClean="0"/>
              <a:t>.</a:t>
            </a:r>
          </a:p>
          <a:p>
            <a:endParaRPr lang="fr-FR" dirty="0" smtClean="0"/>
          </a:p>
          <a:p>
            <a:r>
              <a:rPr lang="fr-FR" dirty="0" smtClean="0"/>
              <a:t>Découvertes : </a:t>
            </a:r>
            <a:br>
              <a:rPr lang="fr-FR" dirty="0" smtClean="0"/>
            </a:br>
            <a:r>
              <a:rPr lang="fr-FR" dirty="0" smtClean="0"/>
              <a:t>- Inventeur de la dynamite.</a:t>
            </a:r>
            <a:br>
              <a:rPr lang="fr-FR" dirty="0" smtClean="0"/>
            </a:br>
            <a:endParaRPr lang="fr-FR" dirty="0" smtClean="0"/>
          </a:p>
          <a:p>
            <a:r>
              <a:rPr lang="fr-FR" dirty="0" smtClean="0"/>
              <a:t>Créateur du Prix Nobel.</a:t>
            </a:r>
            <a:endParaRPr lang="fr-FR" dirty="0"/>
          </a:p>
        </p:txBody>
      </p:sp>
      <p:pic>
        <p:nvPicPr>
          <p:cNvPr id="4" name="Image 3" descr="alfred_nobel_18853.jpg"/>
          <p:cNvPicPr>
            <a:picLocks noChangeAspect="1"/>
          </p:cNvPicPr>
          <p:nvPr/>
        </p:nvPicPr>
        <p:blipFill>
          <a:blip r:embed="rId2"/>
          <a:stretch>
            <a:fillRect/>
          </a:stretch>
        </p:blipFill>
        <p:spPr>
          <a:xfrm>
            <a:off x="7358082" y="142852"/>
            <a:ext cx="1276154" cy="178595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Thomas Edison (1847-1931)</a:t>
            </a:r>
            <a:endParaRPr lang="fr-FR" dirty="0"/>
          </a:p>
        </p:txBody>
      </p:sp>
      <p:sp>
        <p:nvSpPr>
          <p:cNvPr id="3" name="Espace réservé du contenu 2"/>
          <p:cNvSpPr>
            <a:spLocks noGrp="1"/>
          </p:cNvSpPr>
          <p:nvPr>
            <p:ph sz="quarter" idx="1"/>
          </p:nvPr>
        </p:nvSpPr>
        <p:spPr/>
        <p:txBody>
          <a:bodyPr>
            <a:normAutofit fontScale="62500" lnSpcReduction="20000"/>
          </a:bodyPr>
          <a:lstStyle/>
          <a:p>
            <a:r>
              <a:rPr lang="fr-FR" sz="4600" dirty="0" smtClean="0"/>
              <a:t>Inventeur, scientifique, industriel </a:t>
            </a:r>
            <a:r>
              <a:rPr lang="fr-FR" sz="4600" b="1" dirty="0" smtClean="0"/>
              <a:t>américain</a:t>
            </a:r>
            <a:r>
              <a:rPr lang="fr-FR" sz="4600" dirty="0" smtClean="0"/>
              <a:t>.</a:t>
            </a:r>
          </a:p>
          <a:p>
            <a:endParaRPr lang="fr-FR" sz="4600" dirty="0" smtClean="0"/>
          </a:p>
          <a:p>
            <a:pPr>
              <a:lnSpc>
                <a:spcPct val="120000"/>
              </a:lnSpc>
            </a:pPr>
            <a:r>
              <a:rPr lang="fr-FR" sz="4600" u="sng" dirty="0" smtClean="0"/>
              <a:t>Inventions/Découvertes : </a:t>
            </a:r>
            <a:r>
              <a:rPr lang="fr-FR" sz="4600" dirty="0" smtClean="0"/>
              <a:t/>
            </a:r>
            <a:br>
              <a:rPr lang="fr-FR" sz="4600" dirty="0" smtClean="0"/>
            </a:br>
            <a:r>
              <a:rPr lang="fr-FR" sz="4600" dirty="0" smtClean="0"/>
              <a:t>- Electricité (ampoule)</a:t>
            </a:r>
            <a:br>
              <a:rPr lang="fr-FR" sz="4600" dirty="0" smtClean="0"/>
            </a:br>
            <a:r>
              <a:rPr lang="fr-FR" sz="4600" dirty="0" smtClean="0"/>
              <a:t>- Cinéma (camera)</a:t>
            </a:r>
            <a:br>
              <a:rPr lang="fr-FR" sz="4600" dirty="0" smtClean="0"/>
            </a:br>
            <a:r>
              <a:rPr lang="fr-FR" sz="4600" dirty="0" smtClean="0"/>
              <a:t>- Enregistrement du son (microphone)</a:t>
            </a:r>
            <a:br>
              <a:rPr lang="fr-FR" sz="4600" dirty="0" smtClean="0"/>
            </a:br>
            <a:r>
              <a:rPr lang="fr-FR" sz="4600" dirty="0" smtClean="0"/>
              <a:t>- télégraphe</a:t>
            </a:r>
            <a:br>
              <a:rPr lang="fr-FR" sz="4600" dirty="0" smtClean="0"/>
            </a:br>
            <a:r>
              <a:rPr lang="fr-FR" sz="4600" dirty="0" smtClean="0"/>
              <a:t>- Chaise électrique </a:t>
            </a:r>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pic>
        <p:nvPicPr>
          <p:cNvPr id="4" name="Image 3" descr="Thomas_Edison2.jpg"/>
          <p:cNvPicPr>
            <a:picLocks noChangeAspect="1"/>
          </p:cNvPicPr>
          <p:nvPr/>
        </p:nvPicPr>
        <p:blipFill>
          <a:blip r:embed="rId2" cstate="print"/>
          <a:stretch>
            <a:fillRect/>
          </a:stretch>
        </p:blipFill>
        <p:spPr>
          <a:xfrm>
            <a:off x="7556760" y="142852"/>
            <a:ext cx="1395515" cy="178595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Blaise Pascal (1623-1662)</a:t>
            </a:r>
            <a:endParaRPr lang="fr-FR" dirty="0"/>
          </a:p>
        </p:txBody>
      </p:sp>
      <p:sp>
        <p:nvSpPr>
          <p:cNvPr id="3" name="Espace réservé du contenu 2"/>
          <p:cNvSpPr>
            <a:spLocks noGrp="1"/>
          </p:cNvSpPr>
          <p:nvPr>
            <p:ph sz="quarter" idx="1"/>
          </p:nvPr>
        </p:nvSpPr>
        <p:spPr/>
        <p:txBody>
          <a:bodyPr>
            <a:normAutofit/>
          </a:bodyPr>
          <a:lstStyle/>
          <a:p>
            <a:r>
              <a:rPr lang="fr-FR" dirty="0" smtClean="0"/>
              <a:t>Mathématicien, physicien, inventeur, moraliste, philosophe et théologien </a:t>
            </a:r>
            <a:r>
              <a:rPr lang="fr-FR" b="1" dirty="0" smtClean="0"/>
              <a:t>français</a:t>
            </a:r>
            <a:r>
              <a:rPr lang="fr-FR" dirty="0" smtClean="0"/>
              <a:t>.</a:t>
            </a:r>
          </a:p>
          <a:p>
            <a:endParaRPr lang="fr-FR" dirty="0" smtClean="0"/>
          </a:p>
          <a:p>
            <a:r>
              <a:rPr lang="fr-FR" u="sng" dirty="0" smtClean="0"/>
              <a:t>Découvertes :</a:t>
            </a:r>
            <a:r>
              <a:rPr lang="fr-FR" dirty="0" smtClean="0"/>
              <a:t> </a:t>
            </a:r>
            <a:br>
              <a:rPr lang="fr-FR" dirty="0" smtClean="0"/>
            </a:br>
            <a:r>
              <a:rPr lang="fr-FR" dirty="0" smtClean="0"/>
              <a:t>- Clarification de concepts : ~Vide</a:t>
            </a:r>
            <a:br>
              <a:rPr lang="fr-FR" dirty="0" smtClean="0"/>
            </a:br>
            <a:r>
              <a:rPr lang="fr-FR" dirty="0" smtClean="0"/>
              <a:t>                                         ~Pression</a:t>
            </a:r>
            <a:br>
              <a:rPr lang="fr-FR" dirty="0" smtClean="0"/>
            </a:br>
            <a:r>
              <a:rPr lang="fr-FR" dirty="0" smtClean="0"/>
              <a:t>- Probabilités</a:t>
            </a:r>
            <a:br>
              <a:rPr lang="fr-FR" dirty="0" smtClean="0"/>
            </a:br>
            <a:r>
              <a:rPr lang="fr-FR" dirty="0" smtClean="0"/>
              <a:t>- Théorème de Pascal</a:t>
            </a:r>
            <a:br>
              <a:rPr lang="fr-FR" dirty="0" smtClean="0"/>
            </a:br>
            <a:r>
              <a:rPr lang="fr-FR" dirty="0" smtClean="0"/>
              <a:t>- Triangle de Pascal</a:t>
            </a:r>
            <a:endParaRPr lang="fr-FR" dirty="0"/>
          </a:p>
        </p:txBody>
      </p:sp>
      <p:pic>
        <p:nvPicPr>
          <p:cNvPr id="4" name="Image 3" descr="Blaise_Pascal_Versailles.JPG"/>
          <p:cNvPicPr>
            <a:picLocks noChangeAspect="1"/>
          </p:cNvPicPr>
          <p:nvPr/>
        </p:nvPicPr>
        <p:blipFill>
          <a:blip r:embed="rId2" cstate="print"/>
          <a:stretch>
            <a:fillRect/>
          </a:stretch>
        </p:blipFill>
        <p:spPr>
          <a:xfrm>
            <a:off x="7572396" y="142852"/>
            <a:ext cx="1379415" cy="164305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8153400" cy="990600"/>
          </a:xfrm>
        </p:spPr>
        <p:txBody>
          <a:bodyPr>
            <a:normAutofit/>
          </a:bodyPr>
          <a:lstStyle/>
          <a:p>
            <a:r>
              <a:rPr lang="fr-FR" sz="4000" dirty="0" smtClean="0"/>
              <a:t>Léonard De Vinci (1452-1519)</a:t>
            </a:r>
            <a:endParaRPr lang="fr-FR" sz="4000" dirty="0"/>
          </a:p>
        </p:txBody>
      </p:sp>
      <p:sp>
        <p:nvSpPr>
          <p:cNvPr id="3" name="Espace réservé du contenu 2"/>
          <p:cNvSpPr>
            <a:spLocks noGrp="1"/>
          </p:cNvSpPr>
          <p:nvPr>
            <p:ph sz="quarter" idx="1"/>
          </p:nvPr>
        </p:nvSpPr>
        <p:spPr>
          <a:xfrm>
            <a:off x="612648" y="1600200"/>
            <a:ext cx="8317070" cy="5114948"/>
          </a:xfrm>
        </p:spPr>
        <p:txBody>
          <a:bodyPr>
            <a:normAutofit lnSpcReduction="10000"/>
          </a:bodyPr>
          <a:lstStyle/>
          <a:p>
            <a:pPr>
              <a:buNone/>
            </a:pPr>
            <a:endParaRPr lang="fr-FR" dirty="0" smtClean="0"/>
          </a:p>
          <a:p>
            <a:pPr>
              <a:buNone/>
            </a:pPr>
            <a:r>
              <a:rPr lang="fr-FR" dirty="0" smtClean="0"/>
              <a:t>Peintre florentin et homme d'esprit universel, à la fois artiste, scientifique, ingénieur, inventeur, anatomiste, peintre, sculpteur, architecte, urbaniste, botaniste, musicien, poète, philosophe et écrivain.</a:t>
            </a:r>
          </a:p>
          <a:p>
            <a:r>
              <a:rPr lang="fr-FR" dirty="0" smtClean="0"/>
              <a:t>-Idées très en avance sur son temps, comme l’hélicoptère, l’avion, le sous-marin ou encore l’automobile.</a:t>
            </a:r>
          </a:p>
          <a:p>
            <a:r>
              <a:rPr lang="fr-FR" dirty="0" smtClean="0"/>
              <a:t>Progrès :</a:t>
            </a:r>
          </a:p>
          <a:p>
            <a:r>
              <a:rPr lang="fr-FR" dirty="0" smtClean="0"/>
              <a:t>-La perspective, le génie civil, l’optique, l’hydrodynamique…</a:t>
            </a:r>
          </a:p>
          <a:p>
            <a:pPr>
              <a:buNone/>
            </a:pPr>
            <a:endParaRPr lang="fr-FR" dirty="0" smtClean="0"/>
          </a:p>
          <a:p>
            <a:endParaRPr lang="fr-FR" dirty="0"/>
          </a:p>
        </p:txBody>
      </p:sp>
      <p:pic>
        <p:nvPicPr>
          <p:cNvPr id="5" name="il_fi" descr="http://imblog.aufeminin.com/blog/D20070922/220897_126472115_da-vinci-2007_H013906_L.jpg"/>
          <p:cNvPicPr/>
          <p:nvPr/>
        </p:nvPicPr>
        <p:blipFill>
          <a:blip r:embed="rId2"/>
          <a:srcRect/>
          <a:stretch>
            <a:fillRect/>
          </a:stretch>
        </p:blipFill>
        <p:spPr bwMode="auto">
          <a:xfrm>
            <a:off x="7429520" y="285728"/>
            <a:ext cx="1428760" cy="15716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Archimède (-287 à -212)</a:t>
            </a:r>
            <a:endParaRPr lang="fr-FR" dirty="0"/>
          </a:p>
        </p:txBody>
      </p:sp>
      <p:sp>
        <p:nvSpPr>
          <p:cNvPr id="3" name="Espace réservé du contenu 2"/>
          <p:cNvSpPr>
            <a:spLocks noGrp="1"/>
          </p:cNvSpPr>
          <p:nvPr>
            <p:ph sz="quarter" idx="1"/>
          </p:nvPr>
        </p:nvSpPr>
        <p:spPr/>
        <p:txBody>
          <a:bodyPr/>
          <a:lstStyle/>
          <a:p>
            <a:r>
              <a:rPr lang="fr-FR" dirty="0" smtClean="0"/>
              <a:t>Physicien, mathématicien, ingénieur, mécanicien </a:t>
            </a:r>
            <a:r>
              <a:rPr lang="fr-FR" b="1" dirty="0" smtClean="0"/>
              <a:t>grec</a:t>
            </a:r>
            <a:r>
              <a:rPr lang="fr-FR" dirty="0" smtClean="0"/>
              <a:t>.</a:t>
            </a:r>
          </a:p>
          <a:p>
            <a:endParaRPr lang="fr-FR" dirty="0" smtClean="0"/>
          </a:p>
          <a:p>
            <a:r>
              <a:rPr lang="fr-FR" u="sng" dirty="0" smtClean="0"/>
              <a:t>Découvertes : </a:t>
            </a:r>
            <a:r>
              <a:rPr lang="fr-FR" dirty="0" smtClean="0"/>
              <a:t/>
            </a:r>
            <a:br>
              <a:rPr lang="fr-FR" dirty="0" smtClean="0"/>
            </a:br>
            <a:r>
              <a:rPr lang="fr-FR" dirty="0" smtClean="0"/>
              <a:t>- Hydrostatique</a:t>
            </a:r>
            <a:br>
              <a:rPr lang="fr-FR" dirty="0" smtClean="0"/>
            </a:br>
            <a:r>
              <a:rPr lang="fr-FR" dirty="0" smtClean="0"/>
              <a:t>- Mécanique statique</a:t>
            </a:r>
            <a:br>
              <a:rPr lang="fr-FR" dirty="0" smtClean="0"/>
            </a:br>
            <a:r>
              <a:rPr lang="fr-FR" dirty="0" smtClean="0"/>
              <a:t>- Levier</a:t>
            </a:r>
            <a:endParaRPr lang="fr-FR" dirty="0"/>
          </a:p>
        </p:txBody>
      </p:sp>
      <p:pic>
        <p:nvPicPr>
          <p:cNvPr id="4" name="Image 3" descr="archimede.jpg"/>
          <p:cNvPicPr>
            <a:picLocks noChangeAspect="1"/>
          </p:cNvPicPr>
          <p:nvPr/>
        </p:nvPicPr>
        <p:blipFill>
          <a:blip r:embed="rId2"/>
          <a:stretch>
            <a:fillRect/>
          </a:stretch>
        </p:blipFill>
        <p:spPr>
          <a:xfrm>
            <a:off x="7621016" y="142852"/>
            <a:ext cx="1256301" cy="150019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Euclide (III</a:t>
            </a:r>
            <a:r>
              <a:rPr lang="fr-FR" baseline="30000" dirty="0" smtClean="0"/>
              <a:t>e</a:t>
            </a:r>
            <a:r>
              <a:rPr lang="fr-FR" dirty="0" smtClean="0"/>
              <a:t> s. av. notre ère) </a:t>
            </a:r>
            <a:endParaRPr lang="fr-FR" dirty="0"/>
          </a:p>
        </p:txBody>
      </p:sp>
      <p:sp>
        <p:nvSpPr>
          <p:cNvPr id="3" name="Espace réservé du contenu 2"/>
          <p:cNvSpPr>
            <a:spLocks noGrp="1"/>
          </p:cNvSpPr>
          <p:nvPr>
            <p:ph sz="quarter" idx="1"/>
          </p:nvPr>
        </p:nvSpPr>
        <p:spPr/>
        <p:txBody>
          <a:bodyPr/>
          <a:lstStyle/>
          <a:p>
            <a:r>
              <a:rPr lang="fr-FR" dirty="0" smtClean="0"/>
              <a:t>Mathématicien </a:t>
            </a:r>
            <a:r>
              <a:rPr lang="fr-FR" b="1" dirty="0" smtClean="0"/>
              <a:t>grec</a:t>
            </a:r>
            <a:r>
              <a:rPr lang="fr-FR" dirty="0" smtClean="0"/>
              <a:t>.</a:t>
            </a:r>
          </a:p>
          <a:p>
            <a:endParaRPr lang="fr-FR" dirty="0" smtClean="0"/>
          </a:p>
          <a:p>
            <a:r>
              <a:rPr lang="fr-FR" u="sng" dirty="0" smtClean="0"/>
              <a:t>Découvertes : </a:t>
            </a:r>
            <a:r>
              <a:rPr lang="fr-FR" dirty="0" smtClean="0"/>
              <a:t/>
            </a:r>
            <a:br>
              <a:rPr lang="fr-FR" dirty="0" smtClean="0"/>
            </a:br>
            <a:r>
              <a:rPr lang="fr-FR" dirty="0" smtClean="0"/>
              <a:t>- Division euclidienne</a:t>
            </a:r>
          </a:p>
          <a:p>
            <a:pPr>
              <a:buNone/>
            </a:pPr>
            <a:r>
              <a:rPr lang="fr-FR" dirty="0" smtClean="0"/>
              <a:t>   - Algorithme d’Euclide</a:t>
            </a:r>
          </a:p>
          <a:p>
            <a:endParaRPr lang="fr-FR" dirty="0"/>
          </a:p>
        </p:txBody>
      </p:sp>
      <p:pic>
        <p:nvPicPr>
          <p:cNvPr id="5" name="Picture 4" descr="http://upload.wikimedia.org/wikipedia/commons/thumb/c/c4/EuclidStatueOxford.jpg/220px-EuclidStatueOxford.jpg"/>
          <p:cNvPicPr>
            <a:picLocks noChangeAspect="1" noChangeArrowheads="1"/>
          </p:cNvPicPr>
          <p:nvPr/>
        </p:nvPicPr>
        <p:blipFill>
          <a:blip r:embed="rId2"/>
          <a:srcRect l="23864" r="21590" b="57020"/>
          <a:stretch>
            <a:fillRect/>
          </a:stretch>
        </p:blipFill>
        <p:spPr bwMode="auto">
          <a:xfrm>
            <a:off x="6929454" y="142852"/>
            <a:ext cx="1143008" cy="142876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René Descartes (1596 -1650) </a:t>
            </a:r>
            <a:endParaRPr lang="fr-FR" dirty="0"/>
          </a:p>
        </p:txBody>
      </p:sp>
      <p:sp>
        <p:nvSpPr>
          <p:cNvPr id="3" name="Espace réservé du contenu 2"/>
          <p:cNvSpPr>
            <a:spLocks noGrp="1"/>
          </p:cNvSpPr>
          <p:nvPr>
            <p:ph sz="quarter" idx="1"/>
          </p:nvPr>
        </p:nvSpPr>
        <p:spPr/>
        <p:txBody>
          <a:bodyPr/>
          <a:lstStyle/>
          <a:p>
            <a:r>
              <a:rPr lang="fr-FR" dirty="0" smtClean="0"/>
              <a:t>Mathématicien, Physicien et Philosophe </a:t>
            </a:r>
            <a:r>
              <a:rPr lang="fr-FR" b="1" dirty="0" smtClean="0"/>
              <a:t>français.</a:t>
            </a:r>
          </a:p>
          <a:p>
            <a:endParaRPr lang="fr-FR" b="1" dirty="0" smtClean="0"/>
          </a:p>
          <a:p>
            <a:r>
              <a:rPr lang="fr-FR" u="sng" smtClean="0"/>
              <a:t>Travaux :</a:t>
            </a:r>
            <a:r>
              <a:rPr lang="fr-FR" u="sng" dirty="0" smtClean="0"/>
              <a:t/>
            </a:r>
            <a:br>
              <a:rPr lang="fr-FR" u="sng" dirty="0" smtClean="0"/>
            </a:br>
            <a:r>
              <a:rPr lang="fr-FR" smtClean="0"/>
              <a:t>- </a:t>
            </a:r>
            <a:r>
              <a:rPr lang="fr-FR" dirty="0" smtClean="0"/>
              <a:t>défend la thèse de l’héliocentrique</a:t>
            </a:r>
          </a:p>
          <a:p>
            <a:pPr>
              <a:buNone/>
            </a:pPr>
            <a:r>
              <a:rPr lang="fr-FR" dirty="0" smtClean="0"/>
              <a:t>   -« </a:t>
            </a:r>
            <a:r>
              <a:rPr lang="fr-FR" i="1" dirty="0" smtClean="0"/>
              <a:t>Je pense, donc je suis</a:t>
            </a:r>
            <a:r>
              <a:rPr lang="fr-FR" dirty="0" smtClean="0"/>
              <a:t> »</a:t>
            </a:r>
          </a:p>
          <a:p>
            <a:endParaRPr lang="fr-FR" dirty="0"/>
          </a:p>
        </p:txBody>
      </p:sp>
      <p:pic>
        <p:nvPicPr>
          <p:cNvPr id="6" name="Picture 8" descr="Description de cette image, également commentée ci-après"/>
          <p:cNvPicPr>
            <a:picLocks noChangeAspect="1" noChangeArrowheads="1"/>
          </p:cNvPicPr>
          <p:nvPr/>
        </p:nvPicPr>
        <p:blipFill>
          <a:blip r:embed="rId2"/>
          <a:srcRect l="13586" r="23013" b="29630"/>
          <a:stretch>
            <a:fillRect/>
          </a:stretch>
        </p:blipFill>
        <p:spPr bwMode="auto">
          <a:xfrm>
            <a:off x="7500958" y="214290"/>
            <a:ext cx="1000132" cy="135732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fr-FR" dirty="0" smtClean="0"/>
              <a:t>Ptolémée (100-170)</a:t>
            </a:r>
            <a:endParaRPr lang="fr-FR" dirty="0"/>
          </a:p>
        </p:txBody>
      </p:sp>
      <p:sp>
        <p:nvSpPr>
          <p:cNvPr id="3" name="Espace réservé du contenu 2"/>
          <p:cNvSpPr>
            <a:spLocks noGrp="1"/>
          </p:cNvSpPr>
          <p:nvPr>
            <p:ph sz="quarter" idx="1"/>
          </p:nvPr>
        </p:nvSpPr>
        <p:spPr/>
        <p:txBody>
          <a:bodyPr>
            <a:normAutofit/>
          </a:bodyPr>
          <a:lstStyle/>
          <a:p>
            <a:r>
              <a:rPr lang="fr-FR" dirty="0" smtClean="0"/>
              <a:t>Astronome et mathématicien </a:t>
            </a:r>
            <a:r>
              <a:rPr lang="fr-FR" b="1" dirty="0" smtClean="0"/>
              <a:t>grec</a:t>
            </a:r>
            <a:r>
              <a:rPr lang="fr-FR" dirty="0" smtClean="0"/>
              <a:t>.</a:t>
            </a:r>
          </a:p>
          <a:p>
            <a:endParaRPr lang="fr-FR" dirty="0" smtClean="0"/>
          </a:p>
          <a:p>
            <a:r>
              <a:rPr lang="fr-FR" u="sng" dirty="0" smtClean="0"/>
              <a:t>Découvertes :</a:t>
            </a:r>
          </a:p>
          <a:p>
            <a:pPr lvl="2">
              <a:buNone/>
            </a:pPr>
            <a:r>
              <a:rPr lang="fr-FR" dirty="0" smtClean="0"/>
              <a:t>-</a:t>
            </a:r>
            <a:r>
              <a:rPr lang="fr-FR" sz="2800" dirty="0" smtClean="0"/>
              <a:t>Ouvrage célèbre qui résume les connaissances astronomiques de son époque.</a:t>
            </a:r>
          </a:p>
          <a:p>
            <a:pPr lvl="2">
              <a:buNone/>
            </a:pPr>
            <a:r>
              <a:rPr lang="fr-FR" sz="2800" dirty="0" smtClean="0"/>
              <a:t>-Auteur d’un théorème qui porte son nom.</a:t>
            </a:r>
          </a:p>
          <a:p>
            <a:pPr>
              <a:buNone/>
            </a:pPr>
            <a:r>
              <a:rPr lang="fr-FR" sz="3600" dirty="0" smtClean="0"/>
              <a:t>		</a:t>
            </a:r>
          </a:p>
          <a:p>
            <a:pPr>
              <a:buNone/>
            </a:pPr>
            <a:r>
              <a:rPr lang="fr-FR" dirty="0" smtClean="0"/>
              <a:t>	</a:t>
            </a:r>
          </a:p>
        </p:txBody>
      </p:sp>
      <p:pic>
        <p:nvPicPr>
          <p:cNvPr id="4" name="Image 3" descr="ptolemee.jpg"/>
          <p:cNvPicPr>
            <a:picLocks noChangeAspect="1"/>
          </p:cNvPicPr>
          <p:nvPr/>
        </p:nvPicPr>
        <p:blipFill>
          <a:blip r:embed="rId2"/>
          <a:stretch>
            <a:fillRect/>
          </a:stretch>
        </p:blipFill>
        <p:spPr>
          <a:xfrm>
            <a:off x="7215206" y="214290"/>
            <a:ext cx="1398167" cy="165734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Albert Einstein (1879-1955)</a:t>
            </a:r>
            <a:endParaRPr lang="fr-FR" dirty="0"/>
          </a:p>
        </p:txBody>
      </p:sp>
      <p:sp>
        <p:nvSpPr>
          <p:cNvPr id="3" name="Espace réservé du contenu 2"/>
          <p:cNvSpPr>
            <a:spLocks noGrp="1"/>
          </p:cNvSpPr>
          <p:nvPr>
            <p:ph sz="quarter" idx="1"/>
          </p:nvPr>
        </p:nvSpPr>
        <p:spPr/>
        <p:txBody>
          <a:bodyPr/>
          <a:lstStyle/>
          <a:p>
            <a:r>
              <a:rPr lang="fr-FR" dirty="0" smtClean="0"/>
              <a:t>Physicien théoricien, </a:t>
            </a:r>
            <a:r>
              <a:rPr lang="fr-FR" b="1" dirty="0" smtClean="0"/>
              <a:t>allemand</a:t>
            </a:r>
            <a:r>
              <a:rPr lang="fr-FR" dirty="0" smtClean="0"/>
              <a:t>, suisse, autrichien et étasunien. </a:t>
            </a:r>
          </a:p>
          <a:p>
            <a:endParaRPr lang="fr-FR" dirty="0" smtClean="0"/>
          </a:p>
          <a:p>
            <a:r>
              <a:rPr lang="fr-FR" u="sng" dirty="0" smtClean="0"/>
              <a:t>Découvertes :</a:t>
            </a:r>
            <a:r>
              <a:rPr lang="fr-FR" dirty="0" smtClean="0"/>
              <a:t/>
            </a:r>
            <a:br>
              <a:rPr lang="fr-FR" dirty="0" smtClean="0"/>
            </a:br>
            <a:r>
              <a:rPr lang="fr-FR" dirty="0" smtClean="0"/>
              <a:t>- thèse sur la Relativité (avec E=mc²)</a:t>
            </a:r>
            <a:br>
              <a:rPr lang="fr-FR" dirty="0" smtClean="0"/>
            </a:br>
            <a:r>
              <a:rPr lang="fr-FR" dirty="0" smtClean="0"/>
              <a:t>- développement de la mécanique quantique</a:t>
            </a:r>
            <a:br>
              <a:rPr lang="fr-FR" dirty="0" smtClean="0"/>
            </a:br>
            <a:r>
              <a:rPr lang="fr-FR" dirty="0" smtClean="0"/>
              <a:t>- effet photoélectrique</a:t>
            </a:r>
            <a:br>
              <a:rPr lang="fr-FR" dirty="0" smtClean="0"/>
            </a:br>
            <a:endParaRPr lang="fr-FR" dirty="0" smtClean="0"/>
          </a:p>
          <a:p>
            <a:endParaRPr lang="fr-FR" dirty="0"/>
          </a:p>
        </p:txBody>
      </p:sp>
      <p:pic>
        <p:nvPicPr>
          <p:cNvPr id="5" name="Image 4" descr="Albert_Einstein_Head.jpg"/>
          <p:cNvPicPr>
            <a:picLocks noChangeAspect="1"/>
          </p:cNvPicPr>
          <p:nvPr/>
        </p:nvPicPr>
        <p:blipFill>
          <a:blip r:embed="rId2" cstate="print"/>
          <a:stretch>
            <a:fillRect/>
          </a:stretch>
        </p:blipFill>
        <p:spPr>
          <a:xfrm>
            <a:off x="7643834" y="142852"/>
            <a:ext cx="1217438" cy="158504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Stephen </a:t>
            </a:r>
            <a:r>
              <a:rPr lang="fr-FR" dirty="0" err="1" smtClean="0"/>
              <a:t>Hawking</a:t>
            </a:r>
            <a:r>
              <a:rPr lang="fr-FR" dirty="0" smtClean="0"/>
              <a:t> (1942 - ~)</a:t>
            </a:r>
            <a:endParaRPr lang="fr-FR" dirty="0"/>
          </a:p>
        </p:txBody>
      </p:sp>
      <p:sp>
        <p:nvSpPr>
          <p:cNvPr id="3" name="Espace réservé du contenu 2"/>
          <p:cNvSpPr>
            <a:spLocks noGrp="1"/>
          </p:cNvSpPr>
          <p:nvPr>
            <p:ph sz="quarter" idx="1"/>
          </p:nvPr>
        </p:nvSpPr>
        <p:spPr/>
        <p:txBody>
          <a:bodyPr/>
          <a:lstStyle/>
          <a:p>
            <a:r>
              <a:rPr lang="fr-FR" dirty="0" smtClean="0"/>
              <a:t>Physicien théoricien, cosmologiste </a:t>
            </a:r>
            <a:r>
              <a:rPr lang="fr-FR" b="1" dirty="0" smtClean="0"/>
              <a:t>britannique</a:t>
            </a:r>
            <a:r>
              <a:rPr lang="fr-FR" dirty="0" smtClean="0"/>
              <a:t>.</a:t>
            </a:r>
          </a:p>
          <a:p>
            <a:endParaRPr lang="fr-FR" dirty="0" smtClean="0"/>
          </a:p>
          <a:p>
            <a:r>
              <a:rPr lang="fr-FR" u="sng" dirty="0" smtClean="0"/>
              <a:t>Travaux :</a:t>
            </a:r>
            <a:r>
              <a:rPr lang="fr-FR" dirty="0" smtClean="0"/>
              <a:t/>
            </a:r>
            <a:br>
              <a:rPr lang="fr-FR" dirty="0" smtClean="0"/>
            </a:br>
            <a:r>
              <a:rPr lang="fr-FR" dirty="0" smtClean="0"/>
              <a:t>- recherches sur les trous noirs</a:t>
            </a:r>
            <a:br>
              <a:rPr lang="fr-FR" dirty="0" smtClean="0"/>
            </a:br>
            <a:r>
              <a:rPr lang="fr-FR" dirty="0" smtClean="0"/>
              <a:t>- gravités quantique</a:t>
            </a:r>
          </a:p>
        </p:txBody>
      </p:sp>
      <p:pic>
        <p:nvPicPr>
          <p:cNvPr id="4" name="Image 3" descr="imagesRESZA6F0.jpg"/>
          <p:cNvPicPr>
            <a:picLocks noChangeAspect="1"/>
          </p:cNvPicPr>
          <p:nvPr/>
        </p:nvPicPr>
        <p:blipFill>
          <a:blip r:embed="rId2"/>
          <a:stretch>
            <a:fillRect/>
          </a:stretch>
        </p:blipFill>
        <p:spPr>
          <a:xfrm>
            <a:off x="7715272" y="142852"/>
            <a:ext cx="1230720" cy="164307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Préface</a:t>
            </a:r>
            <a:endParaRPr lang="fr-FR" dirty="0"/>
          </a:p>
        </p:txBody>
      </p:sp>
      <p:sp>
        <p:nvSpPr>
          <p:cNvPr id="3" name="Espace réservé du contenu 2"/>
          <p:cNvSpPr>
            <a:spLocks noGrp="1"/>
          </p:cNvSpPr>
          <p:nvPr>
            <p:ph sz="quarter" idx="1"/>
          </p:nvPr>
        </p:nvSpPr>
        <p:spPr/>
        <p:txBody>
          <a:bodyPr>
            <a:normAutofit fontScale="92500" lnSpcReduction="20000"/>
          </a:bodyPr>
          <a:lstStyle/>
          <a:p>
            <a:pPr>
              <a:buNone/>
            </a:pPr>
            <a:r>
              <a:rPr lang="fr-FR" dirty="0" smtClean="0"/>
              <a:t>   		</a:t>
            </a:r>
            <a:br>
              <a:rPr lang="fr-FR" dirty="0" smtClean="0"/>
            </a:br>
            <a:r>
              <a:rPr lang="fr-FR" dirty="0" smtClean="0"/>
              <a:t>	Cette exposé, rédigé par un groupe de terminales, est destiné à développer votre culture générale des sciences fondamentales. Personnalités scientifiques, définitions et modèles vous y sont proposés. Nous avons essayé de les schématiser, simplifier pour une compréhension plus accessible. </a:t>
            </a:r>
            <a:br>
              <a:rPr lang="fr-FR" dirty="0" smtClean="0"/>
            </a:br>
            <a:r>
              <a:rPr lang="fr-FR" dirty="0" smtClean="0"/>
              <a:t>Nous espérons qu’il vous sera utile.</a:t>
            </a:r>
          </a:p>
          <a:p>
            <a:pPr>
              <a:buNone/>
            </a:pPr>
            <a:r>
              <a:rPr lang="fr-FR" dirty="0" smtClean="0"/>
              <a:t>             </a:t>
            </a:r>
            <a:br>
              <a:rPr lang="fr-FR" dirty="0" smtClean="0"/>
            </a:br>
            <a:r>
              <a:rPr lang="fr-FR" dirty="0" smtClean="0"/>
              <a:t>	« Il n’existe que deux chose infinis : l’univers et la bêtise humaine … mais pour l’univers, je n’ai pas de certitude absolue. »                            A.EINSTEIN</a:t>
            </a:r>
            <a:br>
              <a:rPr lang="fr-FR" dirty="0" smtClean="0"/>
            </a:br>
            <a:endParaRPr lang="fr-FR"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5959616" cy="990600"/>
          </a:xfrm>
        </p:spPr>
        <p:txBody>
          <a:bodyPr>
            <a:normAutofit fontScale="90000"/>
          </a:bodyPr>
          <a:lstStyle/>
          <a:p>
            <a:r>
              <a:rPr lang="fr-FR" dirty="0" smtClean="0"/>
              <a:t>Joseph Fourier (1768-1830)</a:t>
            </a:r>
            <a:endParaRPr lang="fr-FR" dirty="0"/>
          </a:p>
        </p:txBody>
      </p:sp>
      <p:sp>
        <p:nvSpPr>
          <p:cNvPr id="3" name="Espace réservé du contenu 2"/>
          <p:cNvSpPr>
            <a:spLocks noGrp="1"/>
          </p:cNvSpPr>
          <p:nvPr>
            <p:ph sz="quarter" idx="1"/>
          </p:nvPr>
        </p:nvSpPr>
        <p:spPr/>
        <p:txBody>
          <a:bodyPr/>
          <a:lstStyle/>
          <a:p>
            <a:r>
              <a:rPr lang="fr-FR" dirty="0" smtClean="0"/>
              <a:t>mathématicien et physicien  français</a:t>
            </a:r>
          </a:p>
          <a:p>
            <a:endParaRPr lang="fr-FR" dirty="0" smtClean="0"/>
          </a:p>
          <a:p>
            <a:r>
              <a:rPr lang="fr-FR" dirty="0" smtClean="0"/>
              <a:t>Découvertes :</a:t>
            </a:r>
          </a:p>
          <a:p>
            <a:pPr>
              <a:buNone/>
            </a:pPr>
            <a:r>
              <a:rPr lang="fr-FR" dirty="0" smtClean="0"/>
              <a:t> - Série de Fourier</a:t>
            </a:r>
          </a:p>
          <a:p>
            <a:pPr>
              <a:buNone/>
            </a:pPr>
            <a:r>
              <a:rPr lang="fr-FR" dirty="0" smtClean="0"/>
              <a:t> - Transformée de Fourier</a:t>
            </a:r>
          </a:p>
          <a:p>
            <a:endParaRPr lang="fr-FR" dirty="0"/>
          </a:p>
        </p:txBody>
      </p:sp>
      <p:pic>
        <p:nvPicPr>
          <p:cNvPr id="5" name="Picture 4" descr="Description de cette image, également commentée ci-après"/>
          <p:cNvPicPr>
            <a:picLocks noChangeAspect="1" noChangeArrowheads="1"/>
          </p:cNvPicPr>
          <p:nvPr/>
        </p:nvPicPr>
        <p:blipFill>
          <a:blip r:embed="rId2"/>
          <a:srcRect/>
          <a:stretch>
            <a:fillRect/>
          </a:stretch>
        </p:blipFill>
        <p:spPr bwMode="auto">
          <a:xfrm>
            <a:off x="6858016" y="285728"/>
            <a:ext cx="1519053" cy="185738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5959616" cy="990600"/>
          </a:xfrm>
        </p:spPr>
        <p:txBody>
          <a:bodyPr>
            <a:normAutofit fontScale="90000"/>
          </a:bodyPr>
          <a:lstStyle/>
          <a:p>
            <a:r>
              <a:rPr lang="fr-FR" dirty="0" smtClean="0"/>
              <a:t>Claude Galien (131 - 201)</a:t>
            </a:r>
            <a:endParaRPr lang="fr-FR" dirty="0"/>
          </a:p>
        </p:txBody>
      </p:sp>
      <p:sp>
        <p:nvSpPr>
          <p:cNvPr id="3" name="Espace réservé du contenu 2"/>
          <p:cNvSpPr>
            <a:spLocks noGrp="1"/>
          </p:cNvSpPr>
          <p:nvPr>
            <p:ph sz="quarter" idx="1"/>
          </p:nvPr>
        </p:nvSpPr>
        <p:spPr/>
        <p:txBody>
          <a:bodyPr/>
          <a:lstStyle/>
          <a:p>
            <a:r>
              <a:rPr lang="fr-FR" b="1" dirty="0" smtClean="0"/>
              <a:t>Médecin et physiologiste grec</a:t>
            </a:r>
          </a:p>
          <a:p>
            <a:endParaRPr lang="fr-FR" b="1" dirty="0" smtClean="0"/>
          </a:p>
          <a:p>
            <a:r>
              <a:rPr lang="fr-FR" b="1" dirty="0" smtClean="0"/>
              <a:t>Dissections (animaux vivants)</a:t>
            </a:r>
            <a:endParaRPr lang="fr-FR" dirty="0"/>
          </a:p>
        </p:txBody>
      </p:sp>
      <p:pic>
        <p:nvPicPr>
          <p:cNvPr id="6" name="Picture 2" descr="http://www.svt.ac-aix-marseille.fr/ancien_site/outils/experimentation/galien2.jpe"/>
          <p:cNvPicPr>
            <a:picLocks noChangeAspect="1" noChangeArrowheads="1"/>
          </p:cNvPicPr>
          <p:nvPr/>
        </p:nvPicPr>
        <p:blipFill>
          <a:blip r:embed="rId2"/>
          <a:srcRect/>
          <a:stretch>
            <a:fillRect/>
          </a:stretch>
        </p:blipFill>
        <p:spPr bwMode="auto">
          <a:xfrm>
            <a:off x="6786578" y="500042"/>
            <a:ext cx="1320702" cy="157163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Leonhard Euler (1707-1783) </a:t>
            </a:r>
            <a:endParaRPr lang="fr-FR" dirty="0"/>
          </a:p>
        </p:txBody>
      </p:sp>
      <p:pic>
        <p:nvPicPr>
          <p:cNvPr id="4" name="Picture 9" descr="http://t3.gstatic.com/images?q=tbn:ANd9GcTSFIiNGRxxJxcGa1MRCdxcW8YHELz3vZmV4PaR2bGkQLz-FIZjYKAQ98q0"/>
          <p:cNvPicPr>
            <a:picLocks noChangeAspect="1" noChangeArrowheads="1"/>
          </p:cNvPicPr>
          <p:nvPr/>
        </p:nvPicPr>
        <p:blipFill>
          <a:blip r:embed="rId2"/>
          <a:srcRect l="15888" r="18692" b="23675"/>
          <a:stretch>
            <a:fillRect/>
          </a:stretch>
        </p:blipFill>
        <p:spPr bwMode="auto">
          <a:xfrm>
            <a:off x="7215206" y="214290"/>
            <a:ext cx="1214446" cy="1771087"/>
          </a:xfrm>
          <a:prstGeom prst="rect">
            <a:avLst/>
          </a:prstGeom>
          <a:noFill/>
        </p:spPr>
      </p:pic>
      <p:sp>
        <p:nvSpPr>
          <p:cNvPr id="5" name="Espace réservé du contenu 4"/>
          <p:cNvSpPr>
            <a:spLocks noGrp="1"/>
          </p:cNvSpPr>
          <p:nvPr>
            <p:ph sz="quarter" idx="1"/>
          </p:nvPr>
        </p:nvSpPr>
        <p:spPr>
          <a:xfrm>
            <a:off x="612648" y="1600200"/>
            <a:ext cx="8153400" cy="3218830"/>
          </a:xfrm>
          <a:prstGeom prst="rect">
            <a:avLst/>
          </a:prstGeom>
        </p:spPr>
        <p:txBody>
          <a:bodyPr>
            <a:spAutoFit/>
          </a:bodyPr>
          <a:lstStyle/>
          <a:p>
            <a:r>
              <a:rPr lang="fr-FR" dirty="0" smtClean="0"/>
              <a:t>Mathématicien suisse</a:t>
            </a:r>
          </a:p>
          <a:p>
            <a:endParaRPr lang="fr-FR" dirty="0" smtClean="0"/>
          </a:p>
          <a:p>
            <a:r>
              <a:rPr lang="fr-FR" dirty="0" smtClean="0"/>
              <a:t>Découvertes :</a:t>
            </a:r>
          </a:p>
          <a:p>
            <a:pPr>
              <a:buNone/>
            </a:pPr>
            <a:r>
              <a:rPr lang="fr-FR" dirty="0" smtClean="0"/>
              <a:t>  - Nombreuses théorèmes </a:t>
            </a:r>
          </a:p>
          <a:p>
            <a:pPr>
              <a:buNone/>
            </a:pPr>
            <a:r>
              <a:rPr lang="fr-FR" dirty="0" smtClean="0"/>
              <a:t>  - Les nombres d’Euler</a:t>
            </a:r>
          </a:p>
          <a:p>
            <a:pPr>
              <a:buNone/>
            </a:pPr>
            <a:r>
              <a:rPr lang="fr-FR" dirty="0" smtClean="0"/>
              <a:t>  - Identité d’Euler </a:t>
            </a:r>
            <a:endParaRPr lang="fr-FR" dirty="0"/>
          </a:p>
        </p:txBody>
      </p:sp>
      <p:pic>
        <p:nvPicPr>
          <p:cNvPr id="6" name="Picture 7" descr="e^{i\pi} + 1 = 0"/>
          <p:cNvPicPr>
            <a:picLocks noChangeAspect="1" noChangeArrowheads="1"/>
          </p:cNvPicPr>
          <p:nvPr/>
        </p:nvPicPr>
        <p:blipFill>
          <a:blip r:embed="rId3"/>
          <a:srcRect/>
          <a:stretch>
            <a:fillRect/>
          </a:stretch>
        </p:blipFill>
        <p:spPr bwMode="auto">
          <a:xfrm>
            <a:off x="3500430" y="4357694"/>
            <a:ext cx="1314459" cy="28575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352388"/>
            <a:ext cx="6000792" cy="719158"/>
          </a:xfrm>
        </p:spPr>
        <p:txBody>
          <a:bodyPr>
            <a:noAutofit/>
          </a:bodyPr>
          <a:lstStyle/>
          <a:p>
            <a:r>
              <a:rPr lang="fr-FR" sz="3200" dirty="0" smtClean="0"/>
              <a:t> Gustav Ludwig Hertz (1884-1975) </a:t>
            </a:r>
            <a:endParaRPr lang="fr-FR" sz="3200" dirty="0"/>
          </a:p>
        </p:txBody>
      </p:sp>
      <p:sp>
        <p:nvSpPr>
          <p:cNvPr id="5" name="Espace réservé du contenu 4"/>
          <p:cNvSpPr>
            <a:spLocks noGrp="1"/>
          </p:cNvSpPr>
          <p:nvPr>
            <p:ph sz="quarter" idx="1"/>
          </p:nvPr>
        </p:nvSpPr>
        <p:spPr>
          <a:xfrm>
            <a:off x="612648" y="1600200"/>
            <a:ext cx="8153400" cy="4201150"/>
          </a:xfrm>
          <a:prstGeom prst="rect">
            <a:avLst/>
          </a:prstGeom>
        </p:spPr>
        <p:txBody>
          <a:bodyPr>
            <a:spAutoFit/>
          </a:bodyPr>
          <a:lstStyle/>
          <a:p>
            <a:r>
              <a:rPr lang="fr-FR" dirty="0" smtClean="0"/>
              <a:t>Physicien allemand</a:t>
            </a:r>
          </a:p>
          <a:p>
            <a:endParaRPr lang="fr-FR" dirty="0" smtClean="0"/>
          </a:p>
          <a:p>
            <a:r>
              <a:rPr lang="fr-FR" dirty="0" smtClean="0"/>
              <a:t>Découvertes : </a:t>
            </a:r>
          </a:p>
          <a:p>
            <a:pPr>
              <a:buNone/>
            </a:pPr>
            <a:r>
              <a:rPr lang="fr-FR" dirty="0" smtClean="0"/>
              <a:t>  - </a:t>
            </a:r>
          </a:p>
          <a:p>
            <a:pPr>
              <a:buNone/>
            </a:pPr>
            <a:r>
              <a:rPr lang="fr-FR" dirty="0" smtClean="0"/>
              <a:t>  - (Avec James Franck) lois régissant la collision d'un électron sur un atome</a:t>
            </a:r>
          </a:p>
          <a:p>
            <a:r>
              <a:rPr lang="fr-FR" dirty="0" smtClean="0"/>
              <a:t>Prix Nobel de physique 1925</a:t>
            </a:r>
          </a:p>
          <a:p>
            <a:endParaRPr lang="fr-FR" dirty="0" smtClean="0"/>
          </a:p>
        </p:txBody>
      </p:sp>
      <p:pic>
        <p:nvPicPr>
          <p:cNvPr id="14338" name="Picture 2" descr="Description de l'image  Gustav Hertz.jpg."/>
          <p:cNvPicPr>
            <a:picLocks noChangeAspect="1" noChangeArrowheads="1"/>
          </p:cNvPicPr>
          <p:nvPr/>
        </p:nvPicPr>
        <p:blipFill>
          <a:blip r:embed="rId2"/>
          <a:srcRect/>
          <a:stretch>
            <a:fillRect/>
          </a:stretch>
        </p:blipFill>
        <p:spPr bwMode="auto">
          <a:xfrm>
            <a:off x="7072330" y="285728"/>
            <a:ext cx="1309682" cy="185141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Johannes Kepler (1571-1630)</a:t>
            </a:r>
            <a:br>
              <a:rPr lang="fr-FR" dirty="0" smtClean="0"/>
            </a:br>
            <a:endParaRPr lang="fr-FR" dirty="0"/>
          </a:p>
        </p:txBody>
      </p:sp>
      <p:sp>
        <p:nvSpPr>
          <p:cNvPr id="3" name="Espace réservé du contenu 2"/>
          <p:cNvSpPr>
            <a:spLocks noGrp="1"/>
          </p:cNvSpPr>
          <p:nvPr>
            <p:ph sz="quarter" idx="1"/>
          </p:nvPr>
        </p:nvSpPr>
        <p:spPr/>
        <p:txBody>
          <a:bodyPr/>
          <a:lstStyle/>
          <a:p>
            <a:r>
              <a:rPr lang="fr-FR" dirty="0" smtClean="0"/>
              <a:t>Astronome allemand.</a:t>
            </a:r>
          </a:p>
          <a:p>
            <a:endParaRPr lang="fr-FR" dirty="0" smtClean="0"/>
          </a:p>
          <a:p>
            <a:r>
              <a:rPr lang="fr-FR" u="sng" dirty="0" smtClean="0"/>
              <a:t>Découvertes :</a:t>
            </a:r>
          </a:p>
          <a:p>
            <a:pPr lvl="2">
              <a:buNone/>
            </a:pPr>
            <a:r>
              <a:rPr lang="fr-FR" dirty="0" smtClean="0"/>
              <a:t>-Lois de Kepler, qui régissent les mouvements des planètes sur leur orbite.</a:t>
            </a:r>
          </a:p>
          <a:p>
            <a:pPr lvl="2">
              <a:buNone/>
            </a:pPr>
            <a:r>
              <a:rPr lang="fr-FR" dirty="0" smtClean="0"/>
              <a:t>-Dioptrique (lumière, la chambre obscure, les miroirs les lentilles ou la réfraction).</a:t>
            </a:r>
            <a:endParaRPr lang="fr-FR" dirty="0"/>
          </a:p>
        </p:txBody>
      </p:sp>
      <p:pic>
        <p:nvPicPr>
          <p:cNvPr id="4" name="Image 3" descr="1.jpg"/>
          <p:cNvPicPr>
            <a:picLocks noChangeAspect="1"/>
          </p:cNvPicPr>
          <p:nvPr/>
        </p:nvPicPr>
        <p:blipFill>
          <a:blip r:embed="rId2"/>
          <a:stretch>
            <a:fillRect/>
          </a:stretch>
        </p:blipFill>
        <p:spPr>
          <a:xfrm>
            <a:off x="7286644" y="142852"/>
            <a:ext cx="1714512" cy="235355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14290"/>
            <a:ext cx="8153400" cy="990600"/>
          </a:xfrm>
        </p:spPr>
        <p:txBody>
          <a:bodyPr/>
          <a:lstStyle/>
          <a:p>
            <a:r>
              <a:rPr lang="fr-FR" dirty="0" smtClean="0"/>
              <a:t>Jacques Bernoulli (1654-1705)</a:t>
            </a:r>
            <a:endParaRPr lang="fr-FR" dirty="0"/>
          </a:p>
        </p:txBody>
      </p:sp>
      <p:sp>
        <p:nvSpPr>
          <p:cNvPr id="3" name="Espace réservé du contenu 2"/>
          <p:cNvSpPr>
            <a:spLocks noGrp="1"/>
          </p:cNvSpPr>
          <p:nvPr>
            <p:ph sz="quarter" idx="1"/>
          </p:nvPr>
        </p:nvSpPr>
        <p:spPr/>
        <p:txBody>
          <a:bodyPr/>
          <a:lstStyle/>
          <a:p>
            <a:pPr lvl="0"/>
            <a:r>
              <a:rPr lang="fr-FR" dirty="0" smtClean="0"/>
              <a:t>Mathématicien et physicien suisse.</a:t>
            </a:r>
          </a:p>
          <a:p>
            <a:pPr lvl="0"/>
            <a:endParaRPr lang="fr-FR" dirty="0" smtClean="0"/>
          </a:p>
          <a:p>
            <a:pPr lvl="0"/>
            <a:r>
              <a:rPr lang="fr-FR" u="sng" dirty="0" smtClean="0"/>
              <a:t>Découvertes :</a:t>
            </a:r>
          </a:p>
          <a:p>
            <a:pPr lvl="2">
              <a:buNone/>
            </a:pPr>
            <a:r>
              <a:rPr lang="fr-FR" dirty="0" smtClean="0"/>
              <a:t>-Epreuve de Bernoulli.</a:t>
            </a:r>
          </a:p>
          <a:p>
            <a:pPr lvl="2">
              <a:buNone/>
            </a:pPr>
            <a:r>
              <a:rPr lang="fr-FR" dirty="0" smtClean="0"/>
              <a:t>-Nombre de Bernoulli.</a:t>
            </a:r>
            <a:endParaRPr lang="fr-FR" dirty="0"/>
          </a:p>
        </p:txBody>
      </p:sp>
      <p:pic>
        <p:nvPicPr>
          <p:cNvPr id="4" name="Image 3" descr="2.jpg"/>
          <p:cNvPicPr>
            <a:picLocks noChangeAspect="1"/>
          </p:cNvPicPr>
          <p:nvPr/>
        </p:nvPicPr>
        <p:blipFill>
          <a:blip r:embed="rId2"/>
          <a:stretch>
            <a:fillRect/>
          </a:stretch>
        </p:blipFill>
        <p:spPr>
          <a:xfrm>
            <a:off x="7215206" y="214290"/>
            <a:ext cx="1776062" cy="198596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44" y="142852"/>
            <a:ext cx="8153400" cy="990600"/>
          </a:xfrm>
        </p:spPr>
        <p:txBody>
          <a:bodyPr/>
          <a:lstStyle/>
          <a:p>
            <a:r>
              <a:rPr lang="fr-FR" dirty="0" smtClean="0"/>
              <a:t>Jean Bernoulli (1667-1748)</a:t>
            </a:r>
            <a:endParaRPr lang="fr-FR" dirty="0"/>
          </a:p>
        </p:txBody>
      </p:sp>
      <p:sp>
        <p:nvSpPr>
          <p:cNvPr id="3" name="Espace réservé du contenu 2"/>
          <p:cNvSpPr>
            <a:spLocks noGrp="1"/>
          </p:cNvSpPr>
          <p:nvPr>
            <p:ph sz="quarter" idx="1"/>
          </p:nvPr>
        </p:nvSpPr>
        <p:spPr/>
        <p:txBody>
          <a:bodyPr/>
          <a:lstStyle/>
          <a:p>
            <a:pPr lvl="0"/>
            <a:r>
              <a:rPr lang="fr-FR" dirty="0" smtClean="0"/>
              <a:t>Mathématicien et physicien suisse.</a:t>
            </a:r>
          </a:p>
          <a:p>
            <a:pPr lvl="0"/>
            <a:endParaRPr lang="fr-FR" dirty="0" smtClean="0"/>
          </a:p>
          <a:p>
            <a:pPr lvl="0"/>
            <a:r>
              <a:rPr lang="fr-FR" u="sng" dirty="0" smtClean="0"/>
              <a:t>Découvertes :</a:t>
            </a:r>
          </a:p>
          <a:p>
            <a:pPr>
              <a:buNone/>
            </a:pPr>
            <a:r>
              <a:rPr lang="fr-FR" dirty="0" smtClean="0"/>
              <a:t>		-Travaux sur le calcul infinitésimal.</a:t>
            </a:r>
          </a:p>
        </p:txBody>
      </p:sp>
      <p:pic>
        <p:nvPicPr>
          <p:cNvPr id="4" name="Image 3" descr="3.jpg"/>
          <p:cNvPicPr>
            <a:picLocks noChangeAspect="1"/>
          </p:cNvPicPr>
          <p:nvPr/>
        </p:nvPicPr>
        <p:blipFill>
          <a:blip r:embed="rId2"/>
          <a:stretch>
            <a:fillRect/>
          </a:stretch>
        </p:blipFill>
        <p:spPr>
          <a:xfrm>
            <a:off x="7000892" y="214290"/>
            <a:ext cx="1928826" cy="266528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44" y="214290"/>
            <a:ext cx="8153400" cy="990600"/>
          </a:xfrm>
        </p:spPr>
        <p:txBody>
          <a:bodyPr>
            <a:normAutofit/>
          </a:bodyPr>
          <a:lstStyle/>
          <a:p>
            <a:r>
              <a:rPr lang="fr-FR" dirty="0" smtClean="0"/>
              <a:t>Daniel Bernoulli (1700-1782)</a:t>
            </a:r>
            <a:endParaRPr lang="fr-FR" dirty="0"/>
          </a:p>
        </p:txBody>
      </p:sp>
      <p:sp>
        <p:nvSpPr>
          <p:cNvPr id="3" name="Espace réservé du contenu 2"/>
          <p:cNvSpPr>
            <a:spLocks noGrp="1"/>
          </p:cNvSpPr>
          <p:nvPr>
            <p:ph sz="quarter" idx="1"/>
          </p:nvPr>
        </p:nvSpPr>
        <p:spPr/>
        <p:txBody>
          <a:bodyPr/>
          <a:lstStyle/>
          <a:p>
            <a:r>
              <a:rPr lang="fr-FR" dirty="0" smtClean="0"/>
              <a:t>Physicien et mathématicien suisse.</a:t>
            </a:r>
          </a:p>
          <a:p>
            <a:endParaRPr lang="fr-FR" dirty="0" smtClean="0"/>
          </a:p>
          <a:p>
            <a:r>
              <a:rPr lang="fr-FR" u="sng" dirty="0" smtClean="0"/>
              <a:t>Découvertes :</a:t>
            </a:r>
          </a:p>
          <a:p>
            <a:pPr lvl="2">
              <a:buNone/>
            </a:pPr>
            <a:r>
              <a:rPr lang="fr-FR" dirty="0" smtClean="0"/>
              <a:t>-Théorème de Bernoulli.</a:t>
            </a:r>
            <a:endParaRPr lang="fr-FR" dirty="0"/>
          </a:p>
        </p:txBody>
      </p:sp>
      <p:pic>
        <p:nvPicPr>
          <p:cNvPr id="4" name="Image 3" descr="4.jpg"/>
          <p:cNvPicPr>
            <a:picLocks noChangeAspect="1"/>
          </p:cNvPicPr>
          <p:nvPr/>
        </p:nvPicPr>
        <p:blipFill>
          <a:blip r:embed="rId2"/>
          <a:stretch>
            <a:fillRect/>
          </a:stretch>
        </p:blipFill>
        <p:spPr>
          <a:xfrm>
            <a:off x="7286644" y="214290"/>
            <a:ext cx="1624183" cy="242889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James Watt (1736-1819)</a:t>
            </a:r>
            <a:endParaRPr lang="fr-FR" dirty="0"/>
          </a:p>
        </p:txBody>
      </p:sp>
      <p:sp>
        <p:nvSpPr>
          <p:cNvPr id="3" name="Espace réservé du contenu 2"/>
          <p:cNvSpPr>
            <a:spLocks noGrp="1"/>
          </p:cNvSpPr>
          <p:nvPr>
            <p:ph sz="quarter" idx="1"/>
          </p:nvPr>
        </p:nvSpPr>
        <p:spPr/>
        <p:txBody>
          <a:bodyPr/>
          <a:lstStyle/>
          <a:p>
            <a:pPr lvl="0"/>
            <a:r>
              <a:rPr lang="fr-FR" dirty="0" smtClean="0"/>
              <a:t>Ingénieur britannique.</a:t>
            </a:r>
          </a:p>
          <a:p>
            <a:pPr lvl="0"/>
            <a:endParaRPr lang="fr-FR" dirty="0" smtClean="0"/>
          </a:p>
          <a:p>
            <a:pPr lvl="0"/>
            <a:r>
              <a:rPr lang="fr-FR" u="sng" dirty="0" smtClean="0"/>
              <a:t>Découvertes :</a:t>
            </a:r>
          </a:p>
          <a:p>
            <a:pPr lvl="2">
              <a:buNone/>
            </a:pPr>
            <a:r>
              <a:rPr lang="fr-FR" dirty="0" smtClean="0"/>
              <a:t>-Machine à vapeur.</a:t>
            </a:r>
          </a:p>
          <a:p>
            <a:endParaRPr lang="fr-FR" dirty="0"/>
          </a:p>
        </p:txBody>
      </p:sp>
      <p:pic>
        <p:nvPicPr>
          <p:cNvPr id="4" name="Image 3" descr="5.jpg"/>
          <p:cNvPicPr>
            <a:picLocks noChangeAspect="1"/>
          </p:cNvPicPr>
          <p:nvPr/>
        </p:nvPicPr>
        <p:blipFill>
          <a:blip r:embed="rId2"/>
          <a:stretch>
            <a:fillRect/>
          </a:stretch>
        </p:blipFill>
        <p:spPr>
          <a:xfrm>
            <a:off x="7286644" y="285728"/>
            <a:ext cx="1594414" cy="200026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28604"/>
            <a:ext cx="8153400" cy="642942"/>
          </a:xfrm>
        </p:spPr>
        <p:txBody>
          <a:bodyPr>
            <a:normAutofit fontScale="90000"/>
          </a:bodyPr>
          <a:lstStyle/>
          <a:p>
            <a:pPr lvl="0"/>
            <a:r>
              <a:rPr lang="fr-FR" dirty="0" smtClean="0"/>
              <a:t>Antoine de Lavoisier (1743-1794)</a:t>
            </a:r>
            <a:br>
              <a:rPr lang="fr-FR" dirty="0" smtClean="0"/>
            </a:br>
            <a:endParaRPr lang="fr-FR" dirty="0"/>
          </a:p>
        </p:txBody>
      </p:sp>
      <p:sp>
        <p:nvSpPr>
          <p:cNvPr id="3" name="Espace réservé du contenu 2"/>
          <p:cNvSpPr>
            <a:spLocks noGrp="1"/>
          </p:cNvSpPr>
          <p:nvPr>
            <p:ph sz="quarter" idx="1"/>
          </p:nvPr>
        </p:nvSpPr>
        <p:spPr/>
        <p:txBody>
          <a:bodyPr/>
          <a:lstStyle/>
          <a:p>
            <a:pPr lvl="0"/>
            <a:r>
              <a:rPr lang="fr-FR" dirty="0" smtClean="0"/>
              <a:t>Chimiste français.</a:t>
            </a:r>
          </a:p>
          <a:p>
            <a:pPr lvl="0"/>
            <a:endParaRPr lang="fr-FR" dirty="0" smtClean="0"/>
          </a:p>
          <a:p>
            <a:pPr lvl="0"/>
            <a:r>
              <a:rPr lang="fr-FR" u="sng" dirty="0" smtClean="0"/>
              <a:t>Découvertes :</a:t>
            </a:r>
          </a:p>
          <a:p>
            <a:pPr lvl="2">
              <a:buNone/>
            </a:pPr>
            <a:r>
              <a:rPr lang="fr-FR" dirty="0" smtClean="0"/>
              <a:t>-Loi de Lavoisier</a:t>
            </a:r>
          </a:p>
          <a:p>
            <a:pPr lvl="2">
              <a:buNone/>
            </a:pPr>
            <a:r>
              <a:rPr lang="fr-FR" dirty="0" smtClean="0"/>
              <a:t>« Rien ne se perd, rien ne se crée, tout se transforme. »</a:t>
            </a:r>
          </a:p>
          <a:p>
            <a:pPr lvl="2">
              <a:buNone/>
            </a:pPr>
            <a:r>
              <a:rPr lang="fr-FR" i="1" u="sng" dirty="0" smtClean="0"/>
              <a:t>Exemple</a:t>
            </a:r>
            <a:r>
              <a:rPr lang="fr-FR" u="sng" dirty="0" smtClean="0"/>
              <a:t> </a:t>
            </a:r>
            <a:r>
              <a:rPr lang="fr-FR" dirty="0" smtClean="0"/>
              <a:t>: Ag</a:t>
            </a:r>
            <a:r>
              <a:rPr lang="fr-FR" baseline="30000" dirty="0" smtClean="0"/>
              <a:t>+</a:t>
            </a:r>
            <a:r>
              <a:rPr lang="fr-FR" dirty="0" smtClean="0"/>
              <a:t> + Cl</a:t>
            </a:r>
            <a:r>
              <a:rPr lang="fr-FR" baseline="30000" dirty="0" smtClean="0"/>
              <a:t>-</a:t>
            </a:r>
            <a:r>
              <a:rPr lang="fr-FR" dirty="0" smtClean="0"/>
              <a:t> → </a:t>
            </a:r>
            <a:r>
              <a:rPr lang="fr-FR" dirty="0" err="1" smtClean="0"/>
              <a:t>AgCl</a:t>
            </a:r>
            <a:endParaRPr lang="fr-FR" dirty="0" smtClean="0"/>
          </a:p>
          <a:p>
            <a:pPr lvl="2">
              <a:buNone/>
            </a:pPr>
            <a:r>
              <a:rPr lang="fr-FR" dirty="0" smtClean="0"/>
              <a:t>-A participé à la réforme de la nomenclature chimique.</a:t>
            </a:r>
            <a:endParaRPr lang="fr-FR" dirty="0"/>
          </a:p>
        </p:txBody>
      </p:sp>
      <p:pic>
        <p:nvPicPr>
          <p:cNvPr id="4" name="Image 3" descr="6.jpg"/>
          <p:cNvPicPr>
            <a:picLocks noChangeAspect="1"/>
          </p:cNvPicPr>
          <p:nvPr/>
        </p:nvPicPr>
        <p:blipFill>
          <a:blip r:embed="rId2"/>
          <a:stretch>
            <a:fillRect/>
          </a:stretch>
        </p:blipFill>
        <p:spPr>
          <a:xfrm>
            <a:off x="7143768" y="285728"/>
            <a:ext cx="2000232" cy="210024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5400" dirty="0" smtClean="0"/>
              <a:t>MENU</a:t>
            </a:r>
            <a:endParaRPr lang="fr-FR" sz="5400" dirty="0"/>
          </a:p>
        </p:txBody>
      </p:sp>
      <p:sp>
        <p:nvSpPr>
          <p:cNvPr id="3" name="Espace réservé du contenu 2"/>
          <p:cNvSpPr>
            <a:spLocks noGrp="1"/>
          </p:cNvSpPr>
          <p:nvPr>
            <p:ph sz="quarter" idx="1"/>
          </p:nvPr>
        </p:nvSpPr>
        <p:spPr/>
        <p:txBody>
          <a:bodyPr/>
          <a:lstStyle/>
          <a:p>
            <a:pPr algn="ctr"/>
            <a:endParaRPr lang="fr-FR" dirty="0" smtClean="0">
              <a:hlinkClick r:id="rId2" action="ppaction://hlinksldjump"/>
            </a:endParaRPr>
          </a:p>
          <a:p>
            <a:pPr algn="ctr"/>
            <a:endParaRPr lang="fr-FR" dirty="0" smtClean="0">
              <a:hlinkClick r:id="rId2" action="ppaction://hlinksldjump"/>
            </a:endParaRPr>
          </a:p>
          <a:p>
            <a:pPr algn="ctr">
              <a:buNone/>
            </a:pPr>
            <a:r>
              <a:rPr lang="fr-FR" dirty="0" smtClean="0">
                <a:solidFill>
                  <a:schemeClr val="tx2">
                    <a:lumMod val="60000"/>
                    <a:lumOff val="40000"/>
                  </a:schemeClr>
                </a:solidFill>
                <a:hlinkClick r:id="rId2" action="ppaction://hlinksldjump"/>
              </a:rPr>
              <a:t>Physiques</a:t>
            </a:r>
            <a:endParaRPr lang="fr-FR" dirty="0" smtClean="0">
              <a:solidFill>
                <a:schemeClr val="tx2">
                  <a:lumMod val="60000"/>
                  <a:lumOff val="40000"/>
                </a:schemeClr>
              </a:solidFill>
            </a:endParaRPr>
          </a:p>
          <a:p>
            <a:pPr algn="ctr">
              <a:buNone/>
            </a:pPr>
            <a:r>
              <a:rPr lang="fr-FR" dirty="0" smtClean="0">
                <a:solidFill>
                  <a:schemeClr val="tx2">
                    <a:lumMod val="60000"/>
                    <a:lumOff val="40000"/>
                  </a:schemeClr>
                </a:solidFill>
                <a:hlinkClick r:id="rId3" action="ppaction://hlinksldjump"/>
              </a:rPr>
              <a:t>Chimie</a:t>
            </a:r>
            <a:endParaRPr lang="fr-FR" dirty="0" smtClean="0">
              <a:solidFill>
                <a:schemeClr val="tx2">
                  <a:lumMod val="60000"/>
                  <a:lumOff val="40000"/>
                </a:schemeClr>
              </a:solidFill>
            </a:endParaRPr>
          </a:p>
          <a:p>
            <a:pPr algn="ctr">
              <a:buNone/>
            </a:pPr>
            <a:r>
              <a:rPr lang="fr-FR" dirty="0" smtClean="0">
                <a:solidFill>
                  <a:schemeClr val="tx2">
                    <a:lumMod val="60000"/>
                    <a:lumOff val="40000"/>
                  </a:schemeClr>
                </a:solidFill>
                <a:hlinkClick r:id="rId4" action="ppaction://hlinksldjump"/>
              </a:rPr>
              <a:t>Mathématiques </a:t>
            </a:r>
            <a:endParaRPr lang="fr-FR" dirty="0" smtClean="0">
              <a:solidFill>
                <a:schemeClr val="tx2">
                  <a:lumMod val="60000"/>
                  <a:lumOff val="40000"/>
                </a:schemeClr>
              </a:solidFill>
            </a:endParaRPr>
          </a:p>
          <a:p>
            <a:pPr algn="ctr">
              <a:buNone/>
            </a:pPr>
            <a:r>
              <a:rPr lang="fr-FR" dirty="0" smtClean="0">
                <a:solidFill>
                  <a:schemeClr val="tx2">
                    <a:lumMod val="60000"/>
                    <a:lumOff val="40000"/>
                  </a:schemeClr>
                </a:solidFill>
                <a:hlinkClick r:id="rId5" action="ppaction://hlinksldjump"/>
              </a:rPr>
              <a:t>Sciences et Vie de la Terre</a:t>
            </a:r>
            <a:endParaRPr lang="fr-FR" dirty="0" smtClean="0">
              <a:solidFill>
                <a:schemeClr val="tx2">
                  <a:lumMod val="60000"/>
                  <a:lumOff val="40000"/>
                </a:schemeClr>
              </a:solidFill>
            </a:endParaRPr>
          </a:p>
          <a:p>
            <a:pPr algn="ctr">
              <a:buNone/>
            </a:pPr>
            <a:r>
              <a:rPr lang="fr-FR" dirty="0" smtClean="0">
                <a:solidFill>
                  <a:schemeClr val="tx2">
                    <a:lumMod val="60000"/>
                    <a:lumOff val="40000"/>
                  </a:schemeClr>
                </a:solidFill>
                <a:hlinkClick r:id="rId6" action="ppaction://hlinksldjump"/>
              </a:rPr>
              <a:t>Choses à savoir</a:t>
            </a:r>
            <a:endParaRPr lang="fr-FR" dirty="0">
              <a:solidFill>
                <a:schemeClr val="tx2">
                  <a:lumMod val="60000"/>
                  <a:lumOff val="40000"/>
                </a:schemeClr>
              </a:solidFill>
            </a:endParaRPr>
          </a:p>
        </p:txBody>
      </p:sp>
      <p:pic>
        <p:nvPicPr>
          <p:cNvPr id="4" name="Image 3" descr="physiqueCPi2.jpg"/>
          <p:cNvPicPr>
            <a:picLocks noChangeAspect="1"/>
          </p:cNvPicPr>
          <p:nvPr/>
        </p:nvPicPr>
        <p:blipFill>
          <a:blip r:embed="rId7" cstate="print"/>
          <a:stretch>
            <a:fillRect/>
          </a:stretch>
        </p:blipFill>
        <p:spPr>
          <a:xfrm flipV="1">
            <a:off x="3714744" y="3357562"/>
            <a:ext cx="323765" cy="364087"/>
          </a:xfrm>
          <a:prstGeom prst="rect">
            <a:avLst/>
          </a:prstGeom>
        </p:spPr>
      </p:pic>
      <p:pic>
        <p:nvPicPr>
          <p:cNvPr id="5" name="Image 4" descr="physiqueCPi2.jpg"/>
          <p:cNvPicPr>
            <a:picLocks noChangeAspect="1"/>
          </p:cNvPicPr>
          <p:nvPr/>
        </p:nvPicPr>
        <p:blipFill>
          <a:blip r:embed="rId7" cstate="print"/>
          <a:stretch>
            <a:fillRect/>
          </a:stretch>
        </p:blipFill>
        <p:spPr>
          <a:xfrm flipV="1">
            <a:off x="3571868" y="2786058"/>
            <a:ext cx="323765" cy="364087"/>
          </a:xfrm>
          <a:prstGeom prst="rect">
            <a:avLst/>
          </a:prstGeom>
        </p:spPr>
      </p:pic>
      <p:pic>
        <p:nvPicPr>
          <p:cNvPr id="6" name="Image 5" descr="physiqueCPi2.jpg"/>
          <p:cNvPicPr>
            <a:picLocks noChangeAspect="1"/>
          </p:cNvPicPr>
          <p:nvPr/>
        </p:nvPicPr>
        <p:blipFill>
          <a:blip r:embed="rId7" cstate="print"/>
          <a:stretch>
            <a:fillRect/>
          </a:stretch>
        </p:blipFill>
        <p:spPr>
          <a:xfrm flipV="1">
            <a:off x="3143240" y="3857628"/>
            <a:ext cx="323765" cy="364087"/>
          </a:xfrm>
          <a:prstGeom prst="rect">
            <a:avLst/>
          </a:prstGeom>
        </p:spPr>
      </p:pic>
      <p:pic>
        <p:nvPicPr>
          <p:cNvPr id="7" name="Image 6" descr="physiqueCPi2.jpg"/>
          <p:cNvPicPr>
            <a:picLocks noChangeAspect="1"/>
          </p:cNvPicPr>
          <p:nvPr/>
        </p:nvPicPr>
        <p:blipFill>
          <a:blip r:embed="rId7" cstate="print"/>
          <a:stretch>
            <a:fillRect/>
          </a:stretch>
        </p:blipFill>
        <p:spPr>
          <a:xfrm flipV="1">
            <a:off x="2285984" y="4357694"/>
            <a:ext cx="323765" cy="364087"/>
          </a:xfrm>
          <a:prstGeom prst="rect">
            <a:avLst/>
          </a:prstGeom>
        </p:spPr>
      </p:pic>
      <p:pic>
        <p:nvPicPr>
          <p:cNvPr id="9" name="Image 8" descr="physiqueCPi2.jpg"/>
          <p:cNvPicPr>
            <a:picLocks noChangeAspect="1"/>
          </p:cNvPicPr>
          <p:nvPr/>
        </p:nvPicPr>
        <p:blipFill>
          <a:blip r:embed="rId7" cstate="print"/>
          <a:stretch>
            <a:fillRect/>
          </a:stretch>
        </p:blipFill>
        <p:spPr>
          <a:xfrm flipV="1">
            <a:off x="3071802" y="4929198"/>
            <a:ext cx="323765" cy="364087"/>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dirty="0" smtClean="0"/>
              <a:t/>
            </a:r>
            <a:br>
              <a:rPr lang="fr-FR" dirty="0" smtClean="0"/>
            </a:br>
            <a:r>
              <a:rPr lang="fr-FR" dirty="0" smtClean="0"/>
              <a:t>John Dalton (1766-1844)</a:t>
            </a:r>
            <a:br>
              <a:rPr lang="fr-FR" dirty="0" smtClean="0"/>
            </a:br>
            <a:endParaRPr lang="fr-FR" dirty="0"/>
          </a:p>
        </p:txBody>
      </p:sp>
      <p:sp>
        <p:nvSpPr>
          <p:cNvPr id="3" name="Espace réservé du contenu 2"/>
          <p:cNvSpPr>
            <a:spLocks noGrp="1"/>
          </p:cNvSpPr>
          <p:nvPr>
            <p:ph sz="quarter" idx="1"/>
          </p:nvPr>
        </p:nvSpPr>
        <p:spPr/>
        <p:txBody>
          <a:bodyPr/>
          <a:lstStyle/>
          <a:p>
            <a:pPr lvl="0"/>
            <a:r>
              <a:rPr lang="fr-FR" dirty="0" smtClean="0"/>
              <a:t>Physicien et chimiste britannique.</a:t>
            </a:r>
          </a:p>
          <a:p>
            <a:pPr lvl="0"/>
            <a:endParaRPr lang="fr-FR" dirty="0" smtClean="0"/>
          </a:p>
          <a:p>
            <a:pPr lvl="0"/>
            <a:r>
              <a:rPr lang="fr-FR" u="sng" dirty="0" smtClean="0"/>
              <a:t>Découvertes :</a:t>
            </a:r>
          </a:p>
          <a:p>
            <a:pPr lvl="0">
              <a:buNone/>
            </a:pPr>
            <a:r>
              <a:rPr lang="fr-FR" dirty="0" smtClean="0"/>
              <a:t>		-Loi de Dalton(=loi des pressions partielles)</a:t>
            </a:r>
          </a:p>
          <a:p>
            <a:pPr lvl="0">
              <a:buNone/>
            </a:pPr>
            <a:r>
              <a:rPr lang="fr-FR" dirty="0" smtClean="0"/>
              <a:t>		C’est une loi physique de la thermodynamique.</a:t>
            </a:r>
          </a:p>
          <a:p>
            <a:pPr lvl="0">
              <a:buNone/>
            </a:pPr>
            <a:r>
              <a:rPr lang="fr-FR" dirty="0" smtClean="0"/>
              <a:t>		-Daltonisme (il était daltonien : anomalie de coloration en bleu de son humeur vitrée).</a:t>
            </a:r>
          </a:p>
          <a:p>
            <a:endParaRPr lang="fr-FR" dirty="0"/>
          </a:p>
        </p:txBody>
      </p:sp>
      <p:pic>
        <p:nvPicPr>
          <p:cNvPr id="4" name="Image 3" descr="7.jpg"/>
          <p:cNvPicPr>
            <a:picLocks noChangeAspect="1"/>
          </p:cNvPicPr>
          <p:nvPr/>
        </p:nvPicPr>
        <p:blipFill>
          <a:blip r:embed="rId2"/>
          <a:stretch>
            <a:fillRect/>
          </a:stretch>
        </p:blipFill>
        <p:spPr>
          <a:xfrm>
            <a:off x="6929453" y="500042"/>
            <a:ext cx="1906765" cy="235745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42852"/>
            <a:ext cx="8153400" cy="990600"/>
          </a:xfrm>
        </p:spPr>
        <p:txBody>
          <a:bodyPr/>
          <a:lstStyle/>
          <a:p>
            <a:r>
              <a:rPr lang="fr-FR" dirty="0" smtClean="0"/>
              <a:t>Christian Doppler (1803-1853)</a:t>
            </a:r>
            <a:endParaRPr lang="fr-FR" dirty="0"/>
          </a:p>
        </p:txBody>
      </p:sp>
      <p:sp>
        <p:nvSpPr>
          <p:cNvPr id="3" name="Espace réservé du contenu 2"/>
          <p:cNvSpPr>
            <a:spLocks noGrp="1"/>
          </p:cNvSpPr>
          <p:nvPr>
            <p:ph sz="quarter" idx="1"/>
          </p:nvPr>
        </p:nvSpPr>
        <p:spPr/>
        <p:txBody>
          <a:bodyPr/>
          <a:lstStyle/>
          <a:p>
            <a:pPr lvl="0"/>
            <a:r>
              <a:rPr lang="fr-FR" dirty="0" smtClean="0"/>
              <a:t>Mathématicien et physicien autrichien.</a:t>
            </a:r>
          </a:p>
          <a:p>
            <a:pPr lvl="0"/>
            <a:endParaRPr lang="fr-FR" dirty="0" smtClean="0"/>
          </a:p>
          <a:p>
            <a:pPr lvl="0"/>
            <a:r>
              <a:rPr lang="fr-FR" u="sng" dirty="0" smtClean="0"/>
              <a:t>Découvertes :</a:t>
            </a:r>
          </a:p>
          <a:p>
            <a:pPr lvl="2">
              <a:buNone/>
            </a:pPr>
            <a:r>
              <a:rPr lang="fr-FR" dirty="0" smtClean="0"/>
              <a:t>-Effet Doppler-Fizeau</a:t>
            </a:r>
          </a:p>
          <a:p>
            <a:pPr lvl="2">
              <a:buNone/>
            </a:pPr>
            <a:r>
              <a:rPr lang="fr-FR" dirty="0" smtClean="0"/>
              <a:t>-Spectroscopie Doppler</a:t>
            </a:r>
          </a:p>
          <a:p>
            <a:pPr lvl="2">
              <a:buNone/>
            </a:pPr>
            <a:endParaRPr lang="fr-FR" dirty="0" smtClean="0"/>
          </a:p>
        </p:txBody>
      </p:sp>
      <p:pic>
        <p:nvPicPr>
          <p:cNvPr id="4" name="Image 3" descr="8.jpg"/>
          <p:cNvPicPr>
            <a:picLocks noChangeAspect="1"/>
          </p:cNvPicPr>
          <p:nvPr/>
        </p:nvPicPr>
        <p:blipFill>
          <a:blip r:embed="rId2"/>
          <a:stretch>
            <a:fillRect/>
          </a:stretch>
        </p:blipFill>
        <p:spPr>
          <a:xfrm>
            <a:off x="7215206" y="142852"/>
            <a:ext cx="1746262" cy="242889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42852"/>
            <a:ext cx="8153400" cy="990600"/>
          </a:xfrm>
        </p:spPr>
        <p:txBody>
          <a:bodyPr/>
          <a:lstStyle/>
          <a:p>
            <a:r>
              <a:rPr lang="fr-FR" dirty="0" smtClean="0"/>
              <a:t>Louis Pasteur (1822-1895)</a:t>
            </a:r>
            <a:endParaRPr lang="fr-FR" dirty="0"/>
          </a:p>
        </p:txBody>
      </p:sp>
      <p:sp>
        <p:nvSpPr>
          <p:cNvPr id="3" name="Espace réservé du contenu 2"/>
          <p:cNvSpPr>
            <a:spLocks noGrp="1"/>
          </p:cNvSpPr>
          <p:nvPr>
            <p:ph sz="quarter" idx="1"/>
          </p:nvPr>
        </p:nvSpPr>
        <p:spPr/>
        <p:txBody>
          <a:bodyPr/>
          <a:lstStyle/>
          <a:p>
            <a:pPr lvl="0"/>
            <a:r>
              <a:rPr lang="fr-FR" dirty="0" smtClean="0"/>
              <a:t>Chimiste et physicien français.</a:t>
            </a:r>
          </a:p>
          <a:p>
            <a:pPr lvl="0">
              <a:buNone/>
            </a:pPr>
            <a:r>
              <a:rPr lang="fr-FR" dirty="0" smtClean="0"/>
              <a:t>	Pionnier de la microbiologie.</a:t>
            </a:r>
          </a:p>
          <a:p>
            <a:pPr lvl="0"/>
            <a:endParaRPr lang="fr-FR" dirty="0" smtClean="0"/>
          </a:p>
          <a:p>
            <a:pPr lvl="0"/>
            <a:r>
              <a:rPr lang="fr-FR" u="sng" dirty="0" smtClean="0"/>
              <a:t>Découvertes :</a:t>
            </a:r>
          </a:p>
          <a:p>
            <a:pPr lvl="2">
              <a:buNone/>
            </a:pPr>
            <a:r>
              <a:rPr lang="fr-FR" dirty="0" smtClean="0"/>
              <a:t>-Vaccin contre la rage.</a:t>
            </a:r>
          </a:p>
          <a:p>
            <a:endParaRPr lang="fr-FR" dirty="0"/>
          </a:p>
        </p:txBody>
      </p:sp>
      <p:pic>
        <p:nvPicPr>
          <p:cNvPr id="4" name="Image 3" descr="11.jpg"/>
          <p:cNvPicPr>
            <a:picLocks noChangeAspect="1"/>
          </p:cNvPicPr>
          <p:nvPr/>
        </p:nvPicPr>
        <p:blipFill>
          <a:blip r:embed="rId2"/>
          <a:stretch>
            <a:fillRect/>
          </a:stretch>
        </p:blipFill>
        <p:spPr>
          <a:xfrm>
            <a:off x="7143768" y="214290"/>
            <a:ext cx="1763552" cy="242889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28600"/>
            <a:ext cx="8766048" cy="990600"/>
          </a:xfrm>
        </p:spPr>
        <p:txBody>
          <a:bodyPr>
            <a:normAutofit fontScale="90000"/>
          </a:bodyPr>
          <a:lstStyle/>
          <a:p>
            <a:r>
              <a:rPr lang="fr-FR" dirty="0" smtClean="0"/>
              <a:t/>
            </a:r>
            <a:br>
              <a:rPr lang="fr-FR" dirty="0" smtClean="0"/>
            </a:br>
            <a:r>
              <a:rPr lang="fr-FR" dirty="0" smtClean="0"/>
              <a:t>Charles-Augustin (1736-1806)</a:t>
            </a:r>
            <a:br>
              <a:rPr lang="fr-FR" dirty="0" smtClean="0"/>
            </a:br>
            <a:r>
              <a:rPr lang="fr-FR" dirty="0" smtClean="0"/>
              <a:t>Coulomb</a:t>
            </a:r>
            <a:br>
              <a:rPr lang="fr-FR" dirty="0" smtClean="0"/>
            </a:br>
            <a:endParaRPr lang="fr-FR" dirty="0"/>
          </a:p>
        </p:txBody>
      </p:sp>
      <p:pic>
        <p:nvPicPr>
          <p:cNvPr id="4" name="Espace réservé du contenu 3" descr="12.jpg"/>
          <p:cNvPicPr>
            <a:picLocks noGrp="1" noChangeAspect="1"/>
          </p:cNvPicPr>
          <p:nvPr>
            <p:ph sz="quarter" idx="1"/>
          </p:nvPr>
        </p:nvPicPr>
        <p:blipFill>
          <a:blip r:embed="rId2"/>
          <a:stretch>
            <a:fillRect/>
          </a:stretch>
        </p:blipFill>
        <p:spPr>
          <a:xfrm>
            <a:off x="7429520" y="214290"/>
            <a:ext cx="1419203" cy="1928826"/>
          </a:xfrm>
        </p:spPr>
      </p:pic>
      <p:sp>
        <p:nvSpPr>
          <p:cNvPr id="6" name="Espace réservé du contenu 2"/>
          <p:cNvSpPr txBox="1">
            <a:spLocks/>
          </p:cNvSpPr>
          <p:nvPr/>
        </p:nvSpPr>
        <p:spPr>
          <a:xfrm>
            <a:off x="612648" y="1600200"/>
            <a:ext cx="8153400" cy="4495800"/>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fr-FR" sz="2900" dirty="0" smtClean="0"/>
              <a:t>Physicien Français.</a:t>
            </a:r>
          </a:p>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endParaRPr kumimoji="0" lang="fr-FR" sz="29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fr-FR" sz="2900" b="0" i="0" u="sng" strike="noStrike" kern="1200" cap="none" spc="0" normalizeH="0" baseline="0" noProof="0" dirty="0" smtClean="0">
                <a:ln>
                  <a:noFill/>
                </a:ln>
                <a:solidFill>
                  <a:schemeClr val="tx1"/>
                </a:solidFill>
                <a:effectLst/>
                <a:uLnTx/>
                <a:uFillTx/>
                <a:latin typeface="+mn-lt"/>
                <a:ea typeface="+mn-ea"/>
                <a:cs typeface="+mn-cs"/>
              </a:rPr>
              <a:t>Découvertes :</a:t>
            </a:r>
          </a:p>
          <a:p>
            <a:pPr marL="320040" lvl="0" indent="-320040">
              <a:spcBef>
                <a:spcPts val="700"/>
              </a:spcBef>
              <a:buClr>
                <a:schemeClr val="accent2"/>
              </a:buClr>
              <a:buSzPct val="60000"/>
            </a:pPr>
            <a:r>
              <a:rPr kumimoji="0" lang="fr-FR" sz="2900" b="0" i="0" u="none" strike="noStrike" kern="1200" cap="none" spc="0" normalizeH="0" baseline="0" noProof="0" dirty="0" smtClean="0">
                <a:ln>
                  <a:noFill/>
                </a:ln>
                <a:solidFill>
                  <a:schemeClr val="tx1"/>
                </a:solidFill>
                <a:effectLst/>
                <a:uLnTx/>
                <a:uFillTx/>
                <a:latin typeface="+mn-lt"/>
                <a:ea typeface="+mn-ea"/>
                <a:cs typeface="+mn-cs"/>
              </a:rPr>
              <a:t>		-</a:t>
            </a:r>
            <a:r>
              <a:rPr lang="fr-FR" sz="2400" dirty="0" smtClean="0"/>
              <a:t>L'unité Coulomb</a:t>
            </a:r>
            <a:br>
              <a:rPr lang="fr-FR" sz="2400" dirty="0" smtClean="0"/>
            </a:br>
            <a:r>
              <a:rPr lang="fr-FR" sz="2400" dirty="0" smtClean="0"/>
              <a:t>	-Loi de Coulomb en électrostatique</a:t>
            </a:r>
            <a:br>
              <a:rPr lang="fr-FR" sz="2400" dirty="0" smtClean="0"/>
            </a:br>
            <a:r>
              <a:rPr lang="fr-FR" sz="2400" dirty="0" smtClean="0"/>
              <a:t>	-Loi de Coulomb en mécanique</a:t>
            </a:r>
            <a:endParaRPr kumimoji="0" lang="fr-FR" sz="23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Marie Curie (1867-1934)</a:t>
            </a:r>
            <a:endParaRPr lang="fr-FR" dirty="0"/>
          </a:p>
        </p:txBody>
      </p:sp>
      <p:sp>
        <p:nvSpPr>
          <p:cNvPr id="3" name="Espace réservé du contenu 2"/>
          <p:cNvSpPr>
            <a:spLocks noGrp="1"/>
          </p:cNvSpPr>
          <p:nvPr>
            <p:ph sz="quarter" idx="1"/>
          </p:nvPr>
        </p:nvSpPr>
        <p:spPr/>
        <p:txBody>
          <a:bodyPr/>
          <a:lstStyle/>
          <a:p>
            <a:r>
              <a:rPr lang="fr-FR" dirty="0" smtClean="0"/>
              <a:t>Physicienne Française.</a:t>
            </a:r>
          </a:p>
          <a:p>
            <a:pPr>
              <a:buNone/>
            </a:pPr>
            <a:r>
              <a:rPr lang="fr-FR" dirty="0" smtClean="0"/>
              <a:t>	(d’origine polonaise)</a:t>
            </a:r>
          </a:p>
          <a:p>
            <a:endParaRPr lang="fr-FR" dirty="0" smtClean="0"/>
          </a:p>
          <a:p>
            <a:r>
              <a:rPr lang="fr-FR" u="sng" dirty="0" smtClean="0"/>
              <a:t>Découvertes :</a:t>
            </a:r>
          </a:p>
          <a:p>
            <a:pPr lvl="1">
              <a:buNone/>
            </a:pPr>
            <a:r>
              <a:rPr lang="fr-FR" dirty="0" smtClean="0"/>
              <a:t>	</a:t>
            </a:r>
            <a:r>
              <a:rPr lang="fr-FR" sz="2400" dirty="0" smtClean="0"/>
              <a:t>-Travaux sur la radioactivité naturelle et la découverte du radium et du polonium.</a:t>
            </a:r>
          </a:p>
        </p:txBody>
      </p:sp>
      <p:pic>
        <p:nvPicPr>
          <p:cNvPr id="4" name="Image 3" descr="13.png"/>
          <p:cNvPicPr>
            <a:picLocks noChangeAspect="1"/>
          </p:cNvPicPr>
          <p:nvPr/>
        </p:nvPicPr>
        <p:blipFill>
          <a:blip r:embed="rId2"/>
          <a:stretch>
            <a:fillRect/>
          </a:stretch>
        </p:blipFill>
        <p:spPr>
          <a:xfrm>
            <a:off x="6929454" y="285728"/>
            <a:ext cx="1857388" cy="278608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Pierre Curie (1859-1906)</a:t>
            </a:r>
            <a:endParaRPr lang="fr-FR" dirty="0"/>
          </a:p>
        </p:txBody>
      </p:sp>
      <p:sp>
        <p:nvSpPr>
          <p:cNvPr id="3" name="Espace réservé du contenu 2"/>
          <p:cNvSpPr>
            <a:spLocks noGrp="1"/>
          </p:cNvSpPr>
          <p:nvPr>
            <p:ph sz="quarter" idx="1"/>
          </p:nvPr>
        </p:nvSpPr>
        <p:spPr/>
        <p:txBody>
          <a:bodyPr/>
          <a:lstStyle/>
          <a:p>
            <a:r>
              <a:rPr lang="fr-FR" dirty="0" smtClean="0"/>
              <a:t>Physicien Français.</a:t>
            </a:r>
          </a:p>
          <a:p>
            <a:endParaRPr lang="fr-FR" dirty="0" smtClean="0"/>
          </a:p>
          <a:p>
            <a:r>
              <a:rPr lang="fr-FR" u="sng" dirty="0" smtClean="0"/>
              <a:t>Découvertes :</a:t>
            </a:r>
          </a:p>
          <a:p>
            <a:pPr>
              <a:buNone/>
            </a:pPr>
            <a:r>
              <a:rPr lang="fr-FR" dirty="0" smtClean="0"/>
              <a:t>Travaux sur :</a:t>
            </a:r>
          </a:p>
          <a:p>
            <a:pPr>
              <a:buNone/>
            </a:pPr>
            <a:r>
              <a:rPr lang="fr-FR" dirty="0" smtClean="0"/>
              <a:t>	-la radioactivité naturelle.</a:t>
            </a:r>
          </a:p>
          <a:p>
            <a:pPr>
              <a:buNone/>
            </a:pPr>
            <a:r>
              <a:rPr lang="fr-FR" dirty="0" smtClean="0"/>
              <a:t>	-le magnétisme.</a:t>
            </a:r>
          </a:p>
          <a:p>
            <a:pPr>
              <a:buNone/>
            </a:pPr>
            <a:r>
              <a:rPr lang="fr-FR" dirty="0" smtClean="0"/>
              <a:t>	-la piézoélectricité.</a:t>
            </a:r>
          </a:p>
          <a:p>
            <a:pPr>
              <a:buNone/>
            </a:pPr>
            <a:r>
              <a:rPr lang="fr-FR" dirty="0" smtClean="0"/>
              <a:t>	-découverte du radium et du polonium</a:t>
            </a:r>
          </a:p>
          <a:p>
            <a:pPr>
              <a:buNone/>
            </a:pPr>
            <a:endParaRPr lang="fr-FR" dirty="0"/>
          </a:p>
        </p:txBody>
      </p:sp>
      <p:pic>
        <p:nvPicPr>
          <p:cNvPr id="4" name="Image 3" descr="13.jpg"/>
          <p:cNvPicPr>
            <a:picLocks noChangeAspect="1"/>
          </p:cNvPicPr>
          <p:nvPr/>
        </p:nvPicPr>
        <p:blipFill>
          <a:blip r:embed="rId2"/>
          <a:stretch>
            <a:fillRect/>
          </a:stretch>
        </p:blipFill>
        <p:spPr>
          <a:xfrm>
            <a:off x="6786578" y="285728"/>
            <a:ext cx="1965777" cy="271464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6531120" cy="990600"/>
          </a:xfrm>
        </p:spPr>
        <p:txBody>
          <a:bodyPr>
            <a:noAutofit/>
          </a:bodyPr>
          <a:lstStyle/>
          <a:p>
            <a:r>
              <a:rPr lang="fr-FR" sz="3200" dirty="0" smtClean="0"/>
              <a:t>Johannes </a:t>
            </a:r>
            <a:r>
              <a:rPr lang="fr-FR" sz="3200" dirty="0" err="1" smtClean="0"/>
              <a:t>Diderik</a:t>
            </a:r>
            <a:r>
              <a:rPr lang="fr-FR" sz="3200" dirty="0" smtClean="0"/>
              <a:t> Van Der Waals (1837-1923)</a:t>
            </a:r>
            <a:endParaRPr lang="fr-FR" sz="3200" dirty="0"/>
          </a:p>
        </p:txBody>
      </p:sp>
      <p:sp>
        <p:nvSpPr>
          <p:cNvPr id="3" name="Espace réservé du contenu 2"/>
          <p:cNvSpPr>
            <a:spLocks noGrp="1"/>
          </p:cNvSpPr>
          <p:nvPr>
            <p:ph sz="quarter" idx="1"/>
          </p:nvPr>
        </p:nvSpPr>
        <p:spPr/>
        <p:txBody>
          <a:bodyPr/>
          <a:lstStyle/>
          <a:p>
            <a:r>
              <a:rPr lang="fr-FR" dirty="0" smtClean="0"/>
              <a:t>Physicien et Mathématicien Néerlandais.</a:t>
            </a:r>
          </a:p>
          <a:p>
            <a:endParaRPr lang="fr-FR" b="1" dirty="0" smtClean="0"/>
          </a:p>
          <a:p>
            <a:r>
              <a:rPr lang="fr-FR" u="sng" dirty="0" smtClean="0"/>
              <a:t>Découvertes : </a:t>
            </a:r>
            <a:r>
              <a:rPr lang="fr-FR" dirty="0" smtClean="0"/>
              <a:t/>
            </a:r>
            <a:br>
              <a:rPr lang="fr-FR" dirty="0" smtClean="0"/>
            </a:br>
            <a:r>
              <a:rPr lang="fr-FR" dirty="0" smtClean="0"/>
              <a:t>- </a:t>
            </a:r>
            <a:r>
              <a:rPr lang="nl-NL" dirty="0" smtClean="0"/>
              <a:t>Liaison de van der Waals</a:t>
            </a:r>
            <a:r>
              <a:rPr lang="fr-FR" dirty="0" smtClean="0"/>
              <a:t/>
            </a:r>
            <a:br>
              <a:rPr lang="fr-FR" dirty="0" smtClean="0"/>
            </a:br>
            <a:r>
              <a:rPr lang="fr-FR" dirty="0" smtClean="0"/>
              <a:t>- L'équation d'état de van der Waals</a:t>
            </a:r>
            <a:br>
              <a:rPr lang="fr-FR" dirty="0" smtClean="0"/>
            </a:br>
            <a:r>
              <a:rPr lang="fr-FR" dirty="0" smtClean="0"/>
              <a:t>- Prix Nobel de physique (1910)</a:t>
            </a:r>
            <a:endParaRPr lang="fr-FR" dirty="0"/>
          </a:p>
        </p:txBody>
      </p:sp>
      <p:pic>
        <p:nvPicPr>
          <p:cNvPr id="7170" name="Picture 2" descr="Description de cette image, également commentée ci-après"/>
          <p:cNvPicPr>
            <a:picLocks noChangeAspect="1" noChangeArrowheads="1"/>
          </p:cNvPicPr>
          <p:nvPr/>
        </p:nvPicPr>
        <p:blipFill>
          <a:blip r:embed="rId2"/>
          <a:srcRect/>
          <a:stretch>
            <a:fillRect/>
          </a:stretch>
        </p:blipFill>
        <p:spPr bwMode="auto">
          <a:xfrm>
            <a:off x="7072329" y="214290"/>
            <a:ext cx="1714513" cy="1940517"/>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Mathématiques </a:t>
            </a:r>
            <a:endParaRPr lang="fr-FR" dirty="0"/>
          </a:p>
        </p:txBody>
      </p:sp>
      <p:sp>
        <p:nvSpPr>
          <p:cNvPr id="3" name="Espace réservé du contenu 2"/>
          <p:cNvSpPr>
            <a:spLocks noGrp="1"/>
          </p:cNvSpPr>
          <p:nvPr>
            <p:ph sz="quarter" idx="1"/>
          </p:nvPr>
        </p:nvSpPr>
        <p:spPr/>
        <p:txBody>
          <a:bodyPr/>
          <a:lstStyle/>
          <a:p>
            <a:endParaRPr lang="fr-FR" dirty="0" smtClean="0"/>
          </a:p>
          <a:p>
            <a:endParaRPr lang="fr-FR" dirty="0" smtClean="0"/>
          </a:p>
          <a:p>
            <a:r>
              <a:rPr lang="fr-FR" dirty="0" smtClean="0"/>
              <a:t>Les mathématiques sont la partie abstraite de la recherche scientifique. Elle permet d’organisé, de développer nos connaissances et nos recherches, et de les organiser et les synthétisé à travers des modèles fixés tel que les nombres ou les figures.</a:t>
            </a:r>
          </a:p>
          <a:p>
            <a:endParaRPr lang="fr-FR" dirty="0"/>
          </a:p>
        </p:txBody>
      </p:sp>
      <p:pic>
        <p:nvPicPr>
          <p:cNvPr id="4" name="Image 3" descr="physiqueCPi2.jpg"/>
          <p:cNvPicPr>
            <a:picLocks noChangeAspect="1"/>
          </p:cNvPicPr>
          <p:nvPr/>
        </p:nvPicPr>
        <p:blipFill>
          <a:blip r:embed="rId2"/>
          <a:stretch>
            <a:fillRect/>
          </a:stretch>
        </p:blipFill>
        <p:spPr>
          <a:xfrm>
            <a:off x="8072430" y="0"/>
            <a:ext cx="1071570" cy="1205024"/>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Personnalités réputés</a:t>
            </a:r>
            <a:endParaRPr lang="fr-FR" dirty="0"/>
          </a:p>
        </p:txBody>
      </p:sp>
      <p:sp>
        <p:nvSpPr>
          <p:cNvPr id="3" name="Espace réservé du contenu 2"/>
          <p:cNvSpPr>
            <a:spLocks noGrp="1"/>
          </p:cNvSpPr>
          <p:nvPr>
            <p:ph sz="quarter" idx="1"/>
          </p:nvPr>
        </p:nvSpPr>
        <p:spPr/>
        <p:txBody>
          <a:bodyPr/>
          <a:lstStyle/>
          <a:p>
            <a:endParaRPr lang="fr-F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i="1" dirty="0" smtClean="0"/>
              <a:t>Thalès de Milet </a:t>
            </a:r>
            <a:r>
              <a:rPr lang="fr-FR" dirty="0" smtClean="0"/>
              <a:t>(-625 à -547)</a:t>
            </a:r>
            <a:endParaRPr lang="fr-FR" dirty="0"/>
          </a:p>
        </p:txBody>
      </p:sp>
      <p:sp>
        <p:nvSpPr>
          <p:cNvPr id="3" name="Espace réservé du contenu 2"/>
          <p:cNvSpPr>
            <a:spLocks noGrp="1"/>
          </p:cNvSpPr>
          <p:nvPr>
            <p:ph sz="quarter" idx="1"/>
          </p:nvPr>
        </p:nvSpPr>
        <p:spPr/>
        <p:txBody>
          <a:bodyPr/>
          <a:lstStyle/>
          <a:p>
            <a:r>
              <a:rPr lang="fr-FR" dirty="0" smtClean="0"/>
              <a:t>Mathématicien, Philosophe, Astronome et Physicien </a:t>
            </a:r>
            <a:r>
              <a:rPr lang="fr-FR" b="1" dirty="0" smtClean="0"/>
              <a:t>Grec.</a:t>
            </a:r>
          </a:p>
          <a:p>
            <a:endParaRPr lang="fr-FR" b="1" dirty="0" smtClean="0"/>
          </a:p>
          <a:p>
            <a:r>
              <a:rPr lang="fr-FR" dirty="0" smtClean="0"/>
              <a:t>Découverte : </a:t>
            </a:r>
            <a:br>
              <a:rPr lang="fr-FR" dirty="0" smtClean="0"/>
            </a:br>
            <a:r>
              <a:rPr lang="fr-FR" dirty="0" smtClean="0"/>
              <a:t>- Théorème de Thalès</a:t>
            </a:r>
            <a:endParaRPr lang="fr-FR" dirty="0"/>
          </a:p>
        </p:txBody>
      </p:sp>
      <p:pic>
        <p:nvPicPr>
          <p:cNvPr id="6" name="Picture 2" descr="Description de cette image, également commentée ci-après"/>
          <p:cNvPicPr>
            <a:picLocks noChangeAspect="1" noChangeArrowheads="1"/>
          </p:cNvPicPr>
          <p:nvPr/>
        </p:nvPicPr>
        <p:blipFill>
          <a:blip r:embed="rId2"/>
          <a:srcRect b="22222"/>
          <a:stretch>
            <a:fillRect/>
          </a:stretch>
        </p:blipFill>
        <p:spPr bwMode="auto">
          <a:xfrm>
            <a:off x="7448713" y="214290"/>
            <a:ext cx="1266691" cy="150019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Physiques</a:t>
            </a:r>
            <a:endParaRPr lang="fr-FR" dirty="0"/>
          </a:p>
        </p:txBody>
      </p:sp>
      <p:sp>
        <p:nvSpPr>
          <p:cNvPr id="3" name="Espace réservé du contenu 2"/>
          <p:cNvSpPr>
            <a:spLocks noGrp="1"/>
          </p:cNvSpPr>
          <p:nvPr>
            <p:ph sz="quarter" idx="1"/>
          </p:nvPr>
        </p:nvSpPr>
        <p:spPr>
          <a:xfrm>
            <a:off x="612648" y="1600200"/>
            <a:ext cx="8153400" cy="5043510"/>
          </a:xfrm>
        </p:spPr>
        <p:txBody>
          <a:bodyPr/>
          <a:lstStyle/>
          <a:p>
            <a:r>
              <a:rPr lang="fr-FR" dirty="0" smtClean="0"/>
              <a:t>C’est la science qui tente de comprendre, modéliser, les phénomènes du monde, de l’univers. </a:t>
            </a:r>
          </a:p>
          <a:p>
            <a:r>
              <a:rPr lang="fr-FR" u="sng" dirty="0" smtClean="0"/>
              <a:t>Physique classique :</a:t>
            </a:r>
            <a:r>
              <a:rPr lang="fr-FR" dirty="0" smtClean="0"/>
              <a:t> ancienne mais toujours d’actualité, physique de grosse construction.</a:t>
            </a:r>
          </a:p>
          <a:p>
            <a:r>
              <a:rPr lang="fr-FR" u="sng" dirty="0" smtClean="0"/>
              <a:t>Physique quantique : </a:t>
            </a:r>
            <a:r>
              <a:rPr lang="fr-FR" dirty="0" smtClean="0"/>
              <a:t>nouvelle, elle s’applique au monde microscopique, physique de la technologie.</a:t>
            </a:r>
          </a:p>
          <a:p>
            <a:r>
              <a:rPr lang="fr-FR" u="sng" dirty="0" smtClean="0"/>
              <a:t>Relativité générale : </a:t>
            </a:r>
            <a:r>
              <a:rPr lang="fr-FR" dirty="0" smtClean="0"/>
              <a:t>Physique de l’univers, de dimension macroscopique, planétaire ... </a:t>
            </a:r>
          </a:p>
          <a:p>
            <a:endParaRPr lang="fr-FR" u="sng" dirty="0" smtClean="0"/>
          </a:p>
          <a:p>
            <a:r>
              <a:rPr lang="fr-FR" dirty="0" smtClean="0"/>
              <a:t>Mécanique, optique, électricité, magnétisme …</a:t>
            </a:r>
          </a:p>
        </p:txBody>
      </p:sp>
      <p:pic>
        <p:nvPicPr>
          <p:cNvPr id="4" name="Image 3" descr="physiqueCPi2.jpg"/>
          <p:cNvPicPr>
            <a:picLocks noChangeAspect="1"/>
          </p:cNvPicPr>
          <p:nvPr/>
        </p:nvPicPr>
        <p:blipFill>
          <a:blip r:embed="rId2"/>
          <a:stretch>
            <a:fillRect/>
          </a:stretch>
        </p:blipFill>
        <p:spPr>
          <a:xfrm flipV="1">
            <a:off x="8034417" y="0"/>
            <a:ext cx="1109583" cy="1247771"/>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Pythagore (-570 à -480)</a:t>
            </a:r>
            <a:endParaRPr lang="fr-FR" dirty="0"/>
          </a:p>
        </p:txBody>
      </p:sp>
      <p:sp>
        <p:nvSpPr>
          <p:cNvPr id="3" name="Espace réservé du contenu 2"/>
          <p:cNvSpPr>
            <a:spLocks noGrp="1"/>
          </p:cNvSpPr>
          <p:nvPr>
            <p:ph sz="quarter" idx="1"/>
          </p:nvPr>
        </p:nvSpPr>
        <p:spPr/>
        <p:txBody>
          <a:bodyPr/>
          <a:lstStyle/>
          <a:p>
            <a:r>
              <a:rPr lang="fr-FR" dirty="0" smtClean="0"/>
              <a:t>Mathématicien et Philosophe </a:t>
            </a:r>
            <a:r>
              <a:rPr lang="fr-FR" b="1" dirty="0" smtClean="0"/>
              <a:t>Grec.</a:t>
            </a:r>
          </a:p>
          <a:p>
            <a:endParaRPr lang="fr-FR" b="1" dirty="0" smtClean="0"/>
          </a:p>
          <a:p>
            <a:r>
              <a:rPr lang="fr-FR" dirty="0" smtClean="0"/>
              <a:t>Découverte : </a:t>
            </a:r>
            <a:br>
              <a:rPr lang="fr-FR" dirty="0" smtClean="0"/>
            </a:br>
            <a:r>
              <a:rPr lang="fr-FR" dirty="0" smtClean="0"/>
              <a:t>- Théorème de Pythagore</a:t>
            </a:r>
          </a:p>
          <a:p>
            <a:pPr>
              <a:buNone/>
            </a:pPr>
            <a:r>
              <a:rPr lang="fr-FR" dirty="0" smtClean="0"/>
              <a:t>	- Nombre d’or</a:t>
            </a:r>
            <a:endParaRPr lang="fr-FR" dirty="0"/>
          </a:p>
        </p:txBody>
      </p:sp>
      <p:pic>
        <p:nvPicPr>
          <p:cNvPr id="2050" name="Picture 2" descr="http://upload.wikimedia.org/wikipedia/commons/thumb/0/0a/Buste_de_Pitagore_%28parc_pincio%29.JPG/220px-Buste_de_Pitagore_%28parc_pincio%29.JPG"/>
          <p:cNvPicPr>
            <a:picLocks noChangeAspect="1" noChangeArrowheads="1"/>
          </p:cNvPicPr>
          <p:nvPr/>
        </p:nvPicPr>
        <p:blipFill>
          <a:blip r:embed="rId2"/>
          <a:srcRect l="23077" t="11663" r="13460" b="9030"/>
          <a:stretch>
            <a:fillRect/>
          </a:stretch>
        </p:blipFill>
        <p:spPr bwMode="auto">
          <a:xfrm>
            <a:off x="7429520" y="142852"/>
            <a:ext cx="944302" cy="1571636"/>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Alan Turing (1912-1954)</a:t>
            </a:r>
            <a:endParaRPr lang="fr-FR" dirty="0"/>
          </a:p>
        </p:txBody>
      </p:sp>
      <p:sp>
        <p:nvSpPr>
          <p:cNvPr id="3" name="Espace réservé du contenu 2"/>
          <p:cNvSpPr>
            <a:spLocks noGrp="1"/>
          </p:cNvSpPr>
          <p:nvPr>
            <p:ph sz="quarter" idx="1"/>
          </p:nvPr>
        </p:nvSpPr>
        <p:spPr/>
        <p:txBody>
          <a:bodyPr/>
          <a:lstStyle/>
          <a:p>
            <a:pPr>
              <a:buNone/>
            </a:pPr>
            <a:endParaRPr lang="fr-FR" dirty="0" smtClean="0"/>
          </a:p>
          <a:p>
            <a:pPr>
              <a:buNone/>
            </a:pPr>
            <a:r>
              <a:rPr lang="fr-FR" dirty="0" smtClean="0"/>
              <a:t>Mathématicien, informaticien et </a:t>
            </a:r>
            <a:r>
              <a:rPr lang="fr-FR" dirty="0" err="1" smtClean="0"/>
              <a:t>cryptologue</a:t>
            </a:r>
            <a:r>
              <a:rPr lang="fr-FR" dirty="0" smtClean="0"/>
              <a:t> britannique.</a:t>
            </a:r>
          </a:p>
          <a:p>
            <a:r>
              <a:rPr lang="fr-FR" dirty="0" smtClean="0"/>
              <a:t>Fondements de l’informatique de la programmation et de la notion d’algorithme</a:t>
            </a:r>
          </a:p>
          <a:p>
            <a:r>
              <a:rPr lang="fr-FR" dirty="0" smtClean="0"/>
              <a:t>« Machine de Turing »</a:t>
            </a:r>
          </a:p>
          <a:p>
            <a:r>
              <a:rPr lang="fr-FR" dirty="0" smtClean="0"/>
              <a:t>Travaux importants en cryptanalyse durant la seconde guerre mondiale.</a:t>
            </a:r>
          </a:p>
          <a:p>
            <a:endParaRPr lang="fr-FR" dirty="0"/>
          </a:p>
        </p:txBody>
      </p:sp>
      <p:pic>
        <p:nvPicPr>
          <p:cNvPr id="5" name="il_fi" descr="http://upload.wikimedia.org/wikipedia/en/c/c8/Alan_Turing_photo.jpg"/>
          <p:cNvPicPr/>
          <p:nvPr/>
        </p:nvPicPr>
        <p:blipFill>
          <a:blip r:embed="rId2"/>
          <a:srcRect/>
          <a:stretch>
            <a:fillRect/>
          </a:stretch>
        </p:blipFill>
        <p:spPr bwMode="auto">
          <a:xfrm>
            <a:off x="7000892" y="214290"/>
            <a:ext cx="1357322" cy="171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Sciences et Vie de la Terre</a:t>
            </a:r>
            <a:endParaRPr lang="fr-FR" dirty="0"/>
          </a:p>
        </p:txBody>
      </p:sp>
      <p:sp>
        <p:nvSpPr>
          <p:cNvPr id="3" name="Espace réservé du contenu 2"/>
          <p:cNvSpPr>
            <a:spLocks noGrp="1"/>
          </p:cNvSpPr>
          <p:nvPr>
            <p:ph sz="quarter" idx="1"/>
          </p:nvPr>
        </p:nvSpPr>
        <p:spPr/>
        <p:txBody>
          <a:bodyPr/>
          <a:lstStyle/>
          <a:p>
            <a:endParaRPr lang="fr-FR" dirty="0" smtClean="0"/>
          </a:p>
          <a:p>
            <a:endParaRPr lang="fr-FR" dirty="0" smtClean="0"/>
          </a:p>
          <a:p>
            <a:r>
              <a:rPr lang="fr-FR" dirty="0" smtClean="0"/>
              <a:t>Les sciences de la vie et de la terre sont composé de plusieurs branches.</a:t>
            </a:r>
            <a:br>
              <a:rPr lang="fr-FR" dirty="0" smtClean="0"/>
            </a:br>
            <a:r>
              <a:rPr lang="fr-FR" dirty="0" smtClean="0"/>
              <a:t>- </a:t>
            </a:r>
            <a:r>
              <a:rPr lang="fr-FR" u="sng" dirty="0" smtClean="0"/>
              <a:t>La biologie :</a:t>
            </a:r>
            <a:r>
              <a:rPr lang="fr-FR" dirty="0" smtClean="0"/>
              <a:t> qui est la science du vivant.</a:t>
            </a:r>
            <a:br>
              <a:rPr lang="fr-FR" dirty="0" smtClean="0"/>
            </a:br>
            <a:r>
              <a:rPr lang="fr-FR" dirty="0" smtClean="0"/>
              <a:t>- </a:t>
            </a:r>
            <a:r>
              <a:rPr lang="fr-FR" u="sng" dirty="0" smtClean="0"/>
              <a:t>La géologie :</a:t>
            </a:r>
            <a:r>
              <a:rPr lang="fr-FR" dirty="0" smtClean="0"/>
              <a:t> qui est une science de la Terre.</a:t>
            </a:r>
          </a:p>
          <a:p>
            <a:endParaRPr lang="fr-FR" dirty="0"/>
          </a:p>
        </p:txBody>
      </p:sp>
      <p:pic>
        <p:nvPicPr>
          <p:cNvPr id="4" name="Image 3" descr="physiqueCPi2.jpg"/>
          <p:cNvPicPr>
            <a:picLocks noChangeAspect="1"/>
          </p:cNvPicPr>
          <p:nvPr/>
        </p:nvPicPr>
        <p:blipFill>
          <a:blip r:embed="rId2"/>
          <a:stretch>
            <a:fillRect/>
          </a:stretch>
        </p:blipFill>
        <p:spPr>
          <a:xfrm>
            <a:off x="8072430" y="0"/>
            <a:ext cx="1071570" cy="1205024"/>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Personnalités réputés</a:t>
            </a:r>
            <a:endParaRPr lang="fr-FR" dirty="0"/>
          </a:p>
        </p:txBody>
      </p:sp>
      <p:sp>
        <p:nvSpPr>
          <p:cNvPr id="3" name="Espace réservé du contenu 2"/>
          <p:cNvSpPr>
            <a:spLocks noGrp="1"/>
          </p:cNvSpPr>
          <p:nvPr>
            <p:ph sz="quarter" idx="1"/>
          </p:nvPr>
        </p:nvSpPr>
        <p:spPr/>
        <p:txBody>
          <a:bodyPr/>
          <a:lstStyle/>
          <a:p>
            <a:endParaRPr lang="fr-F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142852"/>
            <a:ext cx="8153400" cy="990600"/>
          </a:xfrm>
        </p:spPr>
        <p:txBody>
          <a:bodyPr/>
          <a:lstStyle/>
          <a:p>
            <a:r>
              <a:rPr lang="fr-FR" dirty="0" smtClean="0"/>
              <a:t>Gregor Mendel (1822-1884)</a:t>
            </a:r>
            <a:endParaRPr lang="fr-FR" dirty="0"/>
          </a:p>
        </p:txBody>
      </p:sp>
      <p:sp>
        <p:nvSpPr>
          <p:cNvPr id="3" name="Espace réservé du contenu 2"/>
          <p:cNvSpPr>
            <a:spLocks noGrp="1"/>
          </p:cNvSpPr>
          <p:nvPr>
            <p:ph sz="quarter" idx="1"/>
          </p:nvPr>
        </p:nvSpPr>
        <p:spPr/>
        <p:txBody>
          <a:bodyPr>
            <a:normAutofit fontScale="92500" lnSpcReduction="20000"/>
          </a:bodyPr>
          <a:lstStyle/>
          <a:p>
            <a:pPr lvl="0"/>
            <a:r>
              <a:rPr lang="fr-FR" dirty="0" smtClean="0"/>
              <a:t>Père fondateur de la génétique.</a:t>
            </a:r>
          </a:p>
          <a:p>
            <a:pPr lvl="0">
              <a:buNone/>
            </a:pPr>
            <a:r>
              <a:rPr lang="fr-FR" dirty="0" smtClean="0"/>
              <a:t>	 Autrichien.</a:t>
            </a:r>
          </a:p>
          <a:p>
            <a:pPr lvl="0">
              <a:buNone/>
            </a:pPr>
            <a:endParaRPr lang="fr-FR" dirty="0" smtClean="0"/>
          </a:p>
          <a:p>
            <a:pPr lvl="0"/>
            <a:r>
              <a:rPr lang="fr-FR" u="sng" dirty="0" smtClean="0"/>
              <a:t>Découvertes :</a:t>
            </a:r>
          </a:p>
          <a:p>
            <a:pPr lvl="0">
              <a:buNone/>
            </a:pPr>
            <a:r>
              <a:rPr lang="fr-FR" dirty="0" smtClean="0"/>
              <a:t>		-</a:t>
            </a:r>
            <a:r>
              <a:rPr lang="fr-FR" sz="2400" b="1" dirty="0" smtClean="0"/>
              <a:t>Première loi </a:t>
            </a:r>
            <a:r>
              <a:rPr lang="fr-FR" sz="2400" dirty="0" smtClean="0"/>
              <a:t>: Loi d'uniformité des hybrides de première génération : aucune forme intermédiaire n'apparaît en F1 quand les parents sont de souches pures. Le concept de l'hérédité par mélange est réfuté.</a:t>
            </a:r>
          </a:p>
          <a:p>
            <a:pPr>
              <a:buNone/>
            </a:pPr>
            <a:r>
              <a:rPr lang="fr-FR" sz="2400" dirty="0" smtClean="0"/>
              <a:t>		-</a:t>
            </a:r>
            <a:r>
              <a:rPr lang="fr-FR" sz="2400" b="1" dirty="0" smtClean="0"/>
              <a:t>Deuxième loi</a:t>
            </a:r>
            <a:r>
              <a:rPr lang="fr-FR" sz="2400" dirty="0" smtClean="0"/>
              <a:t> : Loi de pureté des gamètes : Les facteurs héréditaires se séparent dans les gamètes. Un gamète ne contient qu'un facteur de chaque caractère.</a:t>
            </a:r>
          </a:p>
          <a:p>
            <a:pPr>
              <a:buNone/>
            </a:pPr>
            <a:r>
              <a:rPr lang="fr-FR" sz="2400" dirty="0" smtClean="0"/>
              <a:t>		-</a:t>
            </a:r>
            <a:r>
              <a:rPr lang="fr-FR" sz="2400" b="1" dirty="0" smtClean="0"/>
              <a:t>Troisième loi</a:t>
            </a:r>
            <a:r>
              <a:rPr lang="fr-FR" sz="2400" dirty="0" smtClean="0"/>
              <a:t> : Ségrégation indépendante des caractères héréditaires. Le cas pour les homozygotes.</a:t>
            </a:r>
          </a:p>
          <a:p>
            <a:pPr lvl="2">
              <a:buNone/>
            </a:pPr>
            <a:endParaRPr lang="fr-FR" dirty="0" smtClean="0"/>
          </a:p>
        </p:txBody>
      </p:sp>
      <p:pic>
        <p:nvPicPr>
          <p:cNvPr id="4" name="Image 3" descr="9.png"/>
          <p:cNvPicPr>
            <a:picLocks noChangeAspect="1"/>
          </p:cNvPicPr>
          <p:nvPr/>
        </p:nvPicPr>
        <p:blipFill>
          <a:blip r:embed="rId2"/>
          <a:stretch>
            <a:fillRect/>
          </a:stretch>
        </p:blipFill>
        <p:spPr>
          <a:xfrm>
            <a:off x="7215174" y="214290"/>
            <a:ext cx="1928826" cy="1955128"/>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François Jacob (1920-2013)</a:t>
            </a:r>
            <a:endParaRPr lang="fr-FR" dirty="0"/>
          </a:p>
        </p:txBody>
      </p:sp>
      <p:sp>
        <p:nvSpPr>
          <p:cNvPr id="3" name="Espace réservé du contenu 2"/>
          <p:cNvSpPr>
            <a:spLocks noGrp="1"/>
          </p:cNvSpPr>
          <p:nvPr>
            <p:ph sz="quarter" idx="1"/>
          </p:nvPr>
        </p:nvSpPr>
        <p:spPr/>
        <p:txBody>
          <a:bodyPr/>
          <a:lstStyle/>
          <a:p>
            <a:r>
              <a:rPr lang="fr-FR" dirty="0" smtClean="0"/>
              <a:t>Chercheur en biologie </a:t>
            </a:r>
            <a:r>
              <a:rPr lang="fr-FR" b="1" dirty="0" smtClean="0"/>
              <a:t>Français.</a:t>
            </a:r>
          </a:p>
          <a:p>
            <a:endParaRPr lang="fr-FR" b="1" dirty="0" smtClean="0"/>
          </a:p>
          <a:p>
            <a:r>
              <a:rPr lang="fr-FR" dirty="0" smtClean="0"/>
              <a:t>Découverte : </a:t>
            </a:r>
            <a:br>
              <a:rPr lang="fr-FR" dirty="0" smtClean="0"/>
            </a:br>
            <a:r>
              <a:rPr lang="fr-FR" dirty="0" smtClean="0"/>
              <a:t>- Travaux sur les bactéries, la lysogénie et la transcription</a:t>
            </a:r>
          </a:p>
          <a:p>
            <a:r>
              <a:rPr lang="fr-FR" dirty="0" smtClean="0"/>
              <a:t>Des opérons</a:t>
            </a:r>
            <a:br>
              <a:rPr lang="fr-FR" dirty="0" smtClean="0"/>
            </a:br>
            <a:r>
              <a:rPr lang="fr-FR" dirty="0" smtClean="0"/>
              <a:t>- Prix Nobel (1965)</a:t>
            </a:r>
            <a:endParaRPr lang="fr-FR" dirty="0"/>
          </a:p>
        </p:txBody>
      </p:sp>
      <p:pic>
        <p:nvPicPr>
          <p:cNvPr id="7170" name="Picture 2" descr="Description de l'image  François Jacob nobel.jpg."/>
          <p:cNvPicPr>
            <a:picLocks noChangeAspect="1" noChangeArrowheads="1"/>
          </p:cNvPicPr>
          <p:nvPr/>
        </p:nvPicPr>
        <p:blipFill>
          <a:blip r:embed="rId2"/>
          <a:srcRect/>
          <a:stretch>
            <a:fillRect/>
          </a:stretch>
        </p:blipFill>
        <p:spPr bwMode="auto">
          <a:xfrm>
            <a:off x="7358082" y="142853"/>
            <a:ext cx="1452558" cy="205339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6000" dirty="0" smtClean="0"/>
              <a:t>Choses à savoir</a:t>
            </a:r>
            <a:endParaRPr lang="fr-FR" sz="6000" dirty="0"/>
          </a:p>
        </p:txBody>
      </p:sp>
      <p:sp>
        <p:nvSpPr>
          <p:cNvPr id="3" name="Espace réservé du contenu 2"/>
          <p:cNvSpPr>
            <a:spLocks noGrp="1"/>
          </p:cNvSpPr>
          <p:nvPr>
            <p:ph sz="quarter" idx="1"/>
          </p:nvPr>
        </p:nvSpPr>
        <p:spPr/>
        <p:txBody>
          <a:bodyPr/>
          <a:lstStyle/>
          <a:p>
            <a:pPr algn="ctr"/>
            <a:r>
              <a:rPr lang="fr-FR" sz="2800" b="1" u="sng" dirty="0" smtClean="0">
                <a:solidFill>
                  <a:srgbClr val="FF0000"/>
                </a:solidFill>
              </a:rPr>
              <a:t>L’ADN</a:t>
            </a:r>
            <a:r>
              <a:rPr lang="fr-FR" sz="2800" dirty="0" smtClean="0"/>
              <a:t> </a:t>
            </a:r>
            <a:r>
              <a:rPr lang="fr-FR" sz="2800" dirty="0" smtClean="0">
                <a:solidFill>
                  <a:srgbClr val="FF0000"/>
                </a:solidFill>
              </a:rPr>
              <a:t>:</a:t>
            </a:r>
            <a:r>
              <a:rPr lang="fr-FR" sz="2800" dirty="0" smtClean="0"/>
              <a:t> </a:t>
            </a:r>
            <a:r>
              <a:rPr lang="fr-FR" sz="2700" dirty="0" smtClean="0"/>
              <a:t>L’acide désoxyribonucléique (ADN) est une molécule, présente dans toutes les cellules vivantes sous forme de double hélice, qui renferme des informations nécessaires au développement et au fonctionnement d’un organisme. </a:t>
            </a:r>
          </a:p>
          <a:p>
            <a:endParaRPr lang="fr-FR" u="sng" dirty="0"/>
          </a:p>
        </p:txBody>
      </p:sp>
      <p:pic>
        <p:nvPicPr>
          <p:cNvPr id="4" name="il_fi" descr="https://www.mysciencework.com/bundles/mswblog/images/Posts/2011/08/adn-3-993x1024.jpg"/>
          <p:cNvPicPr/>
          <p:nvPr/>
        </p:nvPicPr>
        <p:blipFill>
          <a:blip r:embed="rId2" cstate="print"/>
          <a:srcRect/>
          <a:stretch>
            <a:fillRect/>
          </a:stretch>
        </p:blipFill>
        <p:spPr bwMode="auto">
          <a:xfrm>
            <a:off x="3500430" y="3714752"/>
            <a:ext cx="2681620" cy="27639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5400" b="1" u="sng" dirty="0" smtClean="0">
                <a:solidFill>
                  <a:srgbClr val="FF0000"/>
                </a:solidFill>
              </a:rPr>
              <a:t>Les OGM</a:t>
            </a:r>
            <a:r>
              <a:rPr lang="fr-FR" sz="5400" b="1" dirty="0" smtClean="0">
                <a:solidFill>
                  <a:srgbClr val="FF0000"/>
                </a:solidFill>
              </a:rPr>
              <a:t> :</a:t>
            </a:r>
            <a:endParaRPr lang="fr-FR" sz="5400" dirty="0"/>
          </a:p>
        </p:txBody>
      </p:sp>
      <p:sp>
        <p:nvSpPr>
          <p:cNvPr id="3" name="Espace réservé du contenu 2"/>
          <p:cNvSpPr>
            <a:spLocks noGrp="1"/>
          </p:cNvSpPr>
          <p:nvPr>
            <p:ph sz="quarter" idx="1"/>
          </p:nvPr>
        </p:nvSpPr>
        <p:spPr/>
        <p:txBody>
          <a:bodyPr>
            <a:normAutofit/>
          </a:bodyPr>
          <a:lstStyle/>
          <a:p>
            <a:pPr algn="ctr"/>
            <a:r>
              <a:rPr lang="fr-FR" sz="3600" dirty="0" smtClean="0"/>
              <a:t>Un organisme génétiquement modifié (OGM) est un organisme vivant dont le patrimoine génétique a été modifié par intervention humaine. Surtout utilisé dans l’agriculture.</a:t>
            </a:r>
            <a:br>
              <a:rPr lang="fr-FR" sz="3600" dirty="0" smtClean="0"/>
            </a:br>
            <a:endParaRPr lang="fr-FR" sz="36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sz="5400" b="1" u="sng" dirty="0" smtClean="0">
                <a:solidFill>
                  <a:srgbClr val="FF0000"/>
                </a:solidFill>
              </a:rPr>
              <a:t>La théorie de l’évolution</a:t>
            </a:r>
            <a:r>
              <a:rPr lang="fr-FR" sz="5400" b="1" dirty="0" smtClean="0">
                <a:solidFill>
                  <a:srgbClr val="FF0000"/>
                </a:solidFill>
              </a:rPr>
              <a:t> </a:t>
            </a:r>
            <a:r>
              <a:rPr lang="fr-FR" sz="5400" dirty="0" smtClean="0">
                <a:solidFill>
                  <a:srgbClr val="FF0000"/>
                </a:solidFill>
              </a:rPr>
              <a:t>:</a:t>
            </a:r>
            <a:br>
              <a:rPr lang="fr-FR" sz="5400" dirty="0" smtClean="0">
                <a:solidFill>
                  <a:srgbClr val="FF0000"/>
                </a:solidFill>
              </a:rPr>
            </a:br>
            <a:endParaRPr lang="fr-FR" sz="5400" dirty="0"/>
          </a:p>
        </p:txBody>
      </p:sp>
      <p:sp>
        <p:nvSpPr>
          <p:cNvPr id="3" name="Espace réservé du contenu 2"/>
          <p:cNvSpPr>
            <a:spLocks noGrp="1"/>
          </p:cNvSpPr>
          <p:nvPr>
            <p:ph sz="quarter" idx="1"/>
          </p:nvPr>
        </p:nvSpPr>
        <p:spPr>
          <a:xfrm>
            <a:off x="612648" y="1600200"/>
            <a:ext cx="8153400" cy="4972072"/>
          </a:xfrm>
        </p:spPr>
        <p:txBody>
          <a:bodyPr>
            <a:normAutofit/>
          </a:bodyPr>
          <a:lstStyle/>
          <a:p>
            <a:pPr algn="ctr"/>
            <a:r>
              <a:rPr lang="fr-FR" sz="2700" dirty="0" smtClean="0"/>
              <a:t>En biologie, l'évolution est la transformation des espèces vivantes qui se manifeste par des changements de leurs caractères génétiques et morphologiques au cours des générations. Les changements successifs peuvent aboutir à la formation de nouvelles espèces. La théorie de l'évolution est une explication scientifique de la diversification des formes de vie qui apparaissent dans la nature.</a:t>
            </a:r>
          </a:p>
          <a:p>
            <a:pPr algn="ctr"/>
            <a:endParaRPr lang="fr-FR" sz="2500" dirty="0" smtClean="0"/>
          </a:p>
          <a:p>
            <a:endParaRPr lang="fr-F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sz="6000" b="1" u="sng" dirty="0" smtClean="0">
                <a:solidFill>
                  <a:srgbClr val="FF0000"/>
                </a:solidFill>
              </a:rPr>
              <a:t>La tectonique des plaques</a:t>
            </a:r>
            <a:r>
              <a:rPr lang="fr-FR" sz="6000" b="1" dirty="0" smtClean="0">
                <a:solidFill>
                  <a:srgbClr val="FF0000"/>
                </a:solidFill>
              </a:rPr>
              <a:t> :</a:t>
            </a:r>
            <a:r>
              <a:rPr lang="fr-FR" b="1" dirty="0" smtClean="0">
                <a:solidFill>
                  <a:srgbClr val="FF0000"/>
                </a:solidFill>
              </a:rPr>
              <a:t/>
            </a:r>
            <a:br>
              <a:rPr lang="fr-FR" b="1" dirty="0" smtClean="0">
                <a:solidFill>
                  <a:srgbClr val="FF0000"/>
                </a:solidFill>
              </a:rPr>
            </a:br>
            <a:endParaRPr lang="fr-FR" dirty="0"/>
          </a:p>
        </p:txBody>
      </p:sp>
      <p:sp>
        <p:nvSpPr>
          <p:cNvPr id="3" name="Espace réservé du contenu 2"/>
          <p:cNvSpPr>
            <a:spLocks noGrp="1"/>
          </p:cNvSpPr>
          <p:nvPr>
            <p:ph sz="quarter" idx="1"/>
          </p:nvPr>
        </p:nvSpPr>
        <p:spPr/>
        <p:txBody>
          <a:bodyPr>
            <a:normAutofit/>
          </a:bodyPr>
          <a:lstStyle/>
          <a:p>
            <a:pPr algn="ctr"/>
            <a:r>
              <a:rPr lang="fr-FR" sz="2700" dirty="0" smtClean="0"/>
              <a:t>La tectonique des plaques est un modèle actuel du fonctionnement interne de la Terre. Elle est l'expression en surface de la convection qui se déroule dans le manteau terrestre. La lithosphère, couche externe de la Terre, est découpée en plaques rigides qui flottent et se déplacent sur l'asthénosphère, plus ductile. Les premiers concepts, entrevus dès le XVI</a:t>
            </a:r>
            <a:r>
              <a:rPr lang="fr-FR" sz="2700" baseline="30000" dirty="0" smtClean="0"/>
              <a:t>e</a:t>
            </a:r>
            <a:r>
              <a:rPr lang="fr-FR" sz="2700" dirty="0" smtClean="0"/>
              <a:t> siècle, ont été formulés en 1912 par le climatologue allemand Alfred Wegener à partir de considérations cartographiques, structurales, paléontologiques et </a:t>
            </a:r>
            <a:r>
              <a:rPr lang="fr-FR" sz="2700" dirty="0" err="1" smtClean="0"/>
              <a:t>paléoclimatiques</a:t>
            </a:r>
            <a:r>
              <a:rPr lang="fr-FR" sz="2700" dirty="0" smtClean="0"/>
              <a:t>.</a:t>
            </a:r>
          </a:p>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Chimie</a:t>
            </a:r>
            <a:endParaRPr lang="fr-FR" dirty="0"/>
          </a:p>
        </p:txBody>
      </p:sp>
      <p:sp>
        <p:nvSpPr>
          <p:cNvPr id="3" name="Espace réservé du contenu 2"/>
          <p:cNvSpPr>
            <a:spLocks noGrp="1"/>
          </p:cNvSpPr>
          <p:nvPr>
            <p:ph sz="quarter" idx="1"/>
          </p:nvPr>
        </p:nvSpPr>
        <p:spPr/>
        <p:txBody>
          <a:bodyPr/>
          <a:lstStyle/>
          <a:p>
            <a:endParaRPr lang="fr-FR" dirty="0" smtClean="0"/>
          </a:p>
          <a:p>
            <a:endParaRPr lang="fr-FR" dirty="0" smtClean="0"/>
          </a:p>
          <a:p>
            <a:r>
              <a:rPr lang="fr-FR" dirty="0" smtClean="0"/>
              <a:t>La chimie est la science qui étudie la matière, ses transformations et ses mécanismes. Elle essaye d’expliquer les phénomènes fondamentaux à une échelle macroscopique et microscopique, et maintenant à de plus en plus petites échelles. </a:t>
            </a:r>
          </a:p>
          <a:p>
            <a:endParaRPr lang="fr-F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u="sng" dirty="0" smtClean="0">
                <a:solidFill>
                  <a:schemeClr val="tx1"/>
                </a:solidFill>
              </a:rPr>
              <a:t>Régulation hormonale</a:t>
            </a:r>
            <a:r>
              <a:rPr lang="fr-FR" b="1" dirty="0" smtClean="0">
                <a:solidFill>
                  <a:schemeClr val="tx1"/>
                </a:solidFill>
              </a:rPr>
              <a:t> : </a:t>
            </a:r>
            <a:r>
              <a:rPr lang="fr-FR" b="1" dirty="0" smtClean="0"/>
              <a:t>	</a:t>
            </a:r>
            <a:r>
              <a:rPr lang="fr-FR" b="1" i="1" u="sng" dirty="0" smtClean="0">
                <a:solidFill>
                  <a:srgbClr val="FF0000"/>
                </a:solidFill>
              </a:rPr>
              <a:t>LA FEMME</a:t>
            </a:r>
            <a:r>
              <a:rPr lang="fr-FR" dirty="0" smtClean="0"/>
              <a:t/>
            </a:r>
            <a:br>
              <a:rPr lang="fr-FR" dirty="0" smtClean="0"/>
            </a:br>
            <a:endParaRPr lang="fr-FR" dirty="0"/>
          </a:p>
        </p:txBody>
      </p:sp>
      <p:pic>
        <p:nvPicPr>
          <p:cNvPr id="4" name="il_fi" descr="http://www.didier-pol.net/6m9951.gif"/>
          <p:cNvPicPr>
            <a:picLocks noGrp="1"/>
          </p:cNvPicPr>
          <p:nvPr>
            <p:ph sz="quarter" idx="1"/>
          </p:nvPr>
        </p:nvPicPr>
        <p:blipFill>
          <a:blip r:embed="rId2"/>
          <a:srcRect/>
          <a:stretch>
            <a:fillRect/>
          </a:stretch>
        </p:blipFill>
        <p:spPr bwMode="auto">
          <a:xfrm>
            <a:off x="2170112" y="1747837"/>
            <a:ext cx="5545160" cy="5110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smtClean="0">
                <a:solidFill>
                  <a:schemeClr val="tx1"/>
                </a:solidFill>
              </a:rPr>
              <a:t>Régulation hormonale</a:t>
            </a:r>
            <a:r>
              <a:rPr lang="fr-FR" b="1" dirty="0" smtClean="0">
                <a:solidFill>
                  <a:schemeClr val="tx1"/>
                </a:solidFill>
              </a:rPr>
              <a:t> : </a:t>
            </a:r>
            <a:r>
              <a:rPr lang="fr-FR" b="1" i="1" u="sng" dirty="0" smtClean="0">
                <a:solidFill>
                  <a:srgbClr val="FF0000"/>
                </a:solidFill>
              </a:rPr>
              <a:t>L’HOMME</a:t>
            </a:r>
            <a:endParaRPr lang="fr-FR" dirty="0">
              <a:solidFill>
                <a:srgbClr val="FF0000"/>
              </a:solidFill>
            </a:endParaRPr>
          </a:p>
        </p:txBody>
      </p:sp>
      <p:pic>
        <p:nvPicPr>
          <p:cNvPr id="4" name="il_fi" descr="http://biologie.wikispaces.com/file/view/regulation_hormonale_spermatogenese.jpg/30129626/regulation_hormonale_spermatogenese.jpg"/>
          <p:cNvPicPr>
            <a:picLocks noGrp="1"/>
          </p:cNvPicPr>
          <p:nvPr>
            <p:ph sz="quarter" idx="1"/>
          </p:nvPr>
        </p:nvPicPr>
        <p:blipFill>
          <a:blip r:embed="rId2"/>
          <a:srcRect/>
          <a:stretch>
            <a:fillRect/>
          </a:stretch>
        </p:blipFill>
        <p:spPr bwMode="auto">
          <a:xfrm>
            <a:off x="2422524" y="1651000"/>
            <a:ext cx="4864119" cy="4921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5400" b="1" dirty="0" smtClean="0">
                <a:solidFill>
                  <a:schemeClr val="tx1"/>
                </a:solidFill>
              </a:rPr>
              <a:t>Le cycle de l’eau : </a:t>
            </a:r>
            <a:endParaRPr lang="fr-FR" sz="5400" dirty="0">
              <a:solidFill>
                <a:schemeClr val="tx1"/>
              </a:solidFill>
            </a:endParaRPr>
          </a:p>
        </p:txBody>
      </p:sp>
      <p:sp>
        <p:nvSpPr>
          <p:cNvPr id="3" name="Espace réservé du contenu 2"/>
          <p:cNvSpPr>
            <a:spLocks noGrp="1"/>
          </p:cNvSpPr>
          <p:nvPr>
            <p:ph sz="quarter" idx="1"/>
          </p:nvPr>
        </p:nvSpPr>
        <p:spPr/>
        <p:txBody>
          <a:bodyPr>
            <a:normAutofit/>
          </a:bodyPr>
          <a:lstStyle/>
          <a:p>
            <a:pPr algn="ctr"/>
            <a:r>
              <a:rPr lang="fr-FR" sz="2800" i="1" dirty="0" smtClean="0"/>
              <a:t>La Terre est recouverte à plus de 70 % d'eau. La totalité de l'eau contenue sur terre forme ce que l'on appelle l'hydrosphère, dont le volume total est estimé à 1 400 millions de km3.</a:t>
            </a:r>
            <a:r>
              <a:rPr lang="fr-FR" sz="2800" dirty="0" smtClean="0"/>
              <a:t> </a:t>
            </a:r>
            <a:endParaRPr lang="fr-FR" sz="2800" dirty="0"/>
          </a:p>
        </p:txBody>
      </p:sp>
      <p:pic>
        <p:nvPicPr>
          <p:cNvPr id="4" name="Image 3" descr="cycle-eau"/>
          <p:cNvPicPr/>
          <p:nvPr/>
        </p:nvPicPr>
        <p:blipFill>
          <a:blip r:embed="rId2"/>
          <a:srcRect/>
          <a:stretch>
            <a:fillRect/>
          </a:stretch>
        </p:blipFill>
        <p:spPr bwMode="auto">
          <a:xfrm>
            <a:off x="2285984" y="3357562"/>
            <a:ext cx="4539534" cy="334925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5400" b="1" u="sng" dirty="0" smtClean="0">
                <a:solidFill>
                  <a:srgbClr val="FF0000"/>
                </a:solidFill>
              </a:rPr>
              <a:t>L’électricité</a:t>
            </a:r>
            <a:r>
              <a:rPr lang="fr-FR" sz="5400" b="1" dirty="0" smtClean="0">
                <a:solidFill>
                  <a:srgbClr val="FF0000"/>
                </a:solidFill>
              </a:rPr>
              <a:t> : </a:t>
            </a:r>
            <a:endParaRPr lang="fr-FR" sz="5400" dirty="0"/>
          </a:p>
        </p:txBody>
      </p:sp>
      <p:sp>
        <p:nvSpPr>
          <p:cNvPr id="3" name="Espace réservé du contenu 2"/>
          <p:cNvSpPr>
            <a:spLocks noGrp="1"/>
          </p:cNvSpPr>
          <p:nvPr>
            <p:ph sz="quarter" idx="1"/>
          </p:nvPr>
        </p:nvSpPr>
        <p:spPr>
          <a:xfrm>
            <a:off x="612648" y="1600200"/>
            <a:ext cx="8153400" cy="4829196"/>
          </a:xfrm>
        </p:spPr>
        <p:txBody>
          <a:bodyPr>
            <a:normAutofit/>
          </a:bodyPr>
          <a:lstStyle/>
          <a:p>
            <a:pPr algn="ctr"/>
            <a:endParaRPr lang="fr-FR" sz="6000" b="1" dirty="0" smtClean="0">
              <a:solidFill>
                <a:srgbClr val="FF0000"/>
              </a:solidFill>
            </a:endParaRPr>
          </a:p>
          <a:p>
            <a:pPr algn="ctr"/>
            <a:r>
              <a:rPr lang="fr-FR" sz="2700" b="1" dirty="0" smtClean="0"/>
              <a:t> </a:t>
            </a:r>
            <a:r>
              <a:rPr lang="fr-FR" sz="2700" dirty="0" smtClean="0"/>
              <a:t>L’électricité est l'effet du déplacement de particules chargées, à l’intérieur d'un « conducteur », sous l'effet d'une différence de potentiel aux extrémités de ce conducteur. Ce phénomène physique est présent dans de nombreux contextes : l'électricité constitue aussi bien l'influx nerveux des êtres vivants, que les éclairs d'un orage.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sz="6000" b="1" u="sng" dirty="0" smtClean="0">
                <a:solidFill>
                  <a:srgbClr val="FF0000"/>
                </a:solidFill>
              </a:rPr>
              <a:t>L’effet doppler</a:t>
            </a:r>
            <a:r>
              <a:rPr lang="fr-FR" sz="6000" b="1" dirty="0" smtClean="0">
                <a:solidFill>
                  <a:srgbClr val="FF0000"/>
                </a:solidFill>
              </a:rPr>
              <a:t> : </a:t>
            </a:r>
            <a:r>
              <a:rPr lang="fr-FR" b="1" dirty="0" smtClean="0">
                <a:solidFill>
                  <a:srgbClr val="FF0000"/>
                </a:solidFill>
              </a:rPr>
              <a:t/>
            </a:r>
            <a:br>
              <a:rPr lang="fr-FR" b="1" dirty="0" smtClean="0">
                <a:solidFill>
                  <a:srgbClr val="FF0000"/>
                </a:solidFill>
              </a:rPr>
            </a:br>
            <a:endParaRPr lang="fr-FR" dirty="0"/>
          </a:p>
        </p:txBody>
      </p:sp>
      <p:sp>
        <p:nvSpPr>
          <p:cNvPr id="3" name="Espace réservé du contenu 2"/>
          <p:cNvSpPr>
            <a:spLocks noGrp="1"/>
          </p:cNvSpPr>
          <p:nvPr>
            <p:ph sz="quarter" idx="1"/>
          </p:nvPr>
        </p:nvSpPr>
        <p:spPr>
          <a:xfrm>
            <a:off x="612648" y="1600200"/>
            <a:ext cx="8153400" cy="4972072"/>
          </a:xfrm>
        </p:spPr>
        <p:txBody>
          <a:bodyPr>
            <a:normAutofit/>
          </a:bodyPr>
          <a:lstStyle/>
          <a:p>
            <a:pPr algn="ctr"/>
            <a:r>
              <a:rPr lang="fr-FR" sz="2700" dirty="0" smtClean="0"/>
              <a:t>L'effet Doppler ou effet Doppler-Fizeau est le décalage de fréquence d’une onde(onde mécanique, acoustique, électromagnétique, etc.) entre la mesure à l'émission et la mesure à la réception lorsque la distance entre l'émetteur et le récepteur varie au cours du temps.</a:t>
            </a:r>
          </a:p>
          <a:p>
            <a:endParaRPr lang="fr-F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sz="6000" b="1" u="sng" dirty="0" smtClean="0">
                <a:solidFill>
                  <a:srgbClr val="FF0000"/>
                </a:solidFill>
              </a:rPr>
              <a:t>La matière :</a:t>
            </a:r>
            <a:endParaRPr lang="fr-FR" sz="6000" b="1" u="sng" dirty="0">
              <a:solidFill>
                <a:srgbClr val="FF0000"/>
              </a:solidFill>
            </a:endParaRPr>
          </a:p>
        </p:txBody>
      </p:sp>
      <p:sp>
        <p:nvSpPr>
          <p:cNvPr id="3" name="Espace réservé du contenu 2"/>
          <p:cNvSpPr>
            <a:spLocks noGrp="1"/>
          </p:cNvSpPr>
          <p:nvPr>
            <p:ph sz="quarter" idx="1"/>
          </p:nvPr>
        </p:nvSpPr>
        <p:spPr/>
        <p:txBody>
          <a:bodyPr/>
          <a:lstStyle/>
          <a:p>
            <a:r>
              <a:rPr lang="fr-FR" dirty="0" smtClean="0"/>
              <a:t>Occupe un espace et possède une masse</a:t>
            </a:r>
          </a:p>
          <a:p>
            <a:r>
              <a:rPr lang="fr-FR" dirty="0" smtClean="0"/>
              <a:t>Existe en général en 3 états: solide, liquide, et gazeux.</a:t>
            </a:r>
          </a:p>
          <a:p>
            <a:r>
              <a:rPr lang="fr-FR" dirty="0" smtClean="0"/>
              <a:t>Constituée de particules appelées baryons (protons neutrons)</a:t>
            </a:r>
          </a:p>
          <a:p>
            <a:r>
              <a:rPr lang="fr-FR" dirty="0" smtClean="0"/>
              <a:t>Représentée par un modèle atomique.</a:t>
            </a:r>
            <a:endParaRPr lang="fr-F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u="sng" dirty="0" smtClean="0">
                <a:solidFill>
                  <a:srgbClr val="FF0000"/>
                </a:solidFill>
              </a:rPr>
              <a:t>Le modèle atomique de la matière</a:t>
            </a:r>
            <a:endParaRPr lang="fr-FR" b="1" u="sng" dirty="0">
              <a:solidFill>
                <a:srgbClr val="FF0000"/>
              </a:solidFill>
            </a:endParaRPr>
          </a:p>
        </p:txBody>
      </p:sp>
      <p:sp>
        <p:nvSpPr>
          <p:cNvPr id="3" name="Espace réservé du contenu 2"/>
          <p:cNvSpPr>
            <a:spLocks noGrp="1"/>
          </p:cNvSpPr>
          <p:nvPr>
            <p:ph sz="quarter" idx="1"/>
          </p:nvPr>
        </p:nvSpPr>
        <p:spPr>
          <a:xfrm>
            <a:off x="612648" y="1600200"/>
            <a:ext cx="8245632" cy="5043510"/>
          </a:xfrm>
        </p:spPr>
        <p:txBody>
          <a:bodyPr>
            <a:normAutofit fontScale="85000" lnSpcReduction="10000"/>
          </a:bodyPr>
          <a:lstStyle/>
          <a:p>
            <a:r>
              <a:rPr lang="fr-FR" dirty="0" smtClean="0"/>
              <a:t>Les grecs: De 460 à 330 </a:t>
            </a:r>
            <a:r>
              <a:rPr lang="fr-FR" dirty="0" err="1" smtClean="0"/>
              <a:t>Av.J.C</a:t>
            </a:r>
            <a:endParaRPr lang="fr-FR" dirty="0" smtClean="0"/>
          </a:p>
          <a:p>
            <a:pPr>
              <a:buNone/>
            </a:pPr>
            <a:r>
              <a:rPr lang="fr-FR" dirty="0" smtClean="0"/>
              <a:t>        Leucippe(460-370 av. J. C.) est supposé à l’origine de l’idée d’atome, qui vient du grec « </a:t>
            </a:r>
            <a:r>
              <a:rPr lang="fr-FR" dirty="0" err="1" smtClean="0"/>
              <a:t>atomos</a:t>
            </a:r>
            <a:r>
              <a:rPr lang="fr-FR" dirty="0" smtClean="0"/>
              <a:t> », indivisible.</a:t>
            </a:r>
          </a:p>
          <a:p>
            <a:pPr>
              <a:buNone/>
            </a:pPr>
            <a:r>
              <a:rPr lang="fr-FR" dirty="0" smtClean="0"/>
              <a:t>        Démocrite (460-370 av. J.C.) pense que l’Univers est fait de différents atomes, et de vide dans lequel se déplacent ces particules de matière pure</a:t>
            </a:r>
          </a:p>
          <a:p>
            <a:pPr>
              <a:buNone/>
            </a:pPr>
            <a:r>
              <a:rPr lang="fr-FR" dirty="0" smtClean="0"/>
              <a:t>        Pour Aristote (384-322 av J.C.), il existe une matière fondamentale amorphe unique qui peut changer de forme et de qualité.</a:t>
            </a:r>
          </a:p>
          <a:p>
            <a:r>
              <a:rPr lang="fr-FR" dirty="0" smtClean="0"/>
              <a:t>La théorie d’Aristote ayant été plus populaire que celle de Démocrite, les modèles de l’atome ont du patienter presque deux millénaires</a:t>
            </a:r>
          </a:p>
          <a:p>
            <a:pPr>
              <a:buNone/>
            </a:pPr>
            <a:r>
              <a:rPr lang="fr-FR" dirty="0" smtClean="0"/>
              <a:t>        </a:t>
            </a:r>
            <a:endParaRPr lang="fr-F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28596" y="1500174"/>
            <a:ext cx="8358246" cy="4929222"/>
          </a:xfrm>
        </p:spPr>
        <p:txBody>
          <a:bodyPr>
            <a:normAutofit fontScale="92500" lnSpcReduction="20000"/>
          </a:bodyPr>
          <a:lstStyle/>
          <a:p>
            <a:r>
              <a:rPr lang="fr-FR" dirty="0" smtClean="0"/>
              <a:t>Antoine Laurent de Lavoisier (1743-1794) fut le fondateur de la chimie moderne. Il mit fin aux croyances de l’alchimie et clarifia le concept d’élément chimique.</a:t>
            </a:r>
          </a:p>
          <a:p>
            <a:r>
              <a:rPr lang="fr-FR" dirty="0" smtClean="0"/>
              <a:t>Le modèle de Dalton (1766-1844): </a:t>
            </a:r>
          </a:p>
          <a:p>
            <a:pPr>
              <a:buNone/>
            </a:pPr>
            <a:r>
              <a:rPr lang="fr-FR" dirty="0" smtClean="0"/>
              <a:t>    -Chaque élément est formé de petites particules appelées atomes.</a:t>
            </a:r>
          </a:p>
          <a:p>
            <a:pPr>
              <a:buNone/>
            </a:pPr>
            <a:r>
              <a:rPr lang="fr-FR" dirty="0" smtClean="0"/>
              <a:t>    -L’atome est indivisible</a:t>
            </a:r>
          </a:p>
          <a:p>
            <a:pPr>
              <a:buNone/>
            </a:pPr>
            <a:r>
              <a:rPr lang="fr-FR" dirty="0" smtClean="0"/>
              <a:t>    -Les composés chimiques sont formés par combinaisons d’atomes, combinaisons qui peuvent se faire selon différentes proportions ( loi des proportions multiples )</a:t>
            </a:r>
          </a:p>
          <a:p>
            <a:pPr>
              <a:buNone/>
            </a:pPr>
            <a:r>
              <a:rPr lang="fr-FR" dirty="0" smtClean="0"/>
              <a:t>    - Dans une réaction chimique, il y a réorganisation des atomes qui ne subissent aucun changement.  </a:t>
            </a:r>
          </a:p>
          <a:p>
            <a:pPr>
              <a:buNone/>
            </a:pPr>
            <a:r>
              <a:rPr lang="fr-FR" dirty="0" smtClean="0"/>
              <a:t>     </a:t>
            </a:r>
          </a:p>
        </p:txBody>
      </p:sp>
      <p:pic>
        <p:nvPicPr>
          <p:cNvPr id="1026" name="Picture 2" descr="http://t1.gstatic.com/images?q=tbn:ANd9GcR9dwKt-FQf-aMN0GYtg58p1ogjLC9if72mrojCkg_drkV4NaLjm0cAMHa9"/>
          <p:cNvPicPr>
            <a:picLocks noChangeAspect="1" noChangeArrowheads="1"/>
          </p:cNvPicPr>
          <p:nvPr/>
        </p:nvPicPr>
        <p:blipFill>
          <a:blip r:embed="rId2"/>
          <a:srcRect/>
          <a:stretch>
            <a:fillRect/>
          </a:stretch>
        </p:blipFill>
        <p:spPr bwMode="auto">
          <a:xfrm>
            <a:off x="7572396" y="2500306"/>
            <a:ext cx="1357322" cy="1590481"/>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lstStyle/>
          <a:p>
            <a:r>
              <a:rPr lang="fr-FR" dirty="0" err="1" smtClean="0"/>
              <a:t>Dmitri</a:t>
            </a:r>
            <a:r>
              <a:rPr lang="fr-FR" dirty="0" smtClean="0"/>
              <a:t> </a:t>
            </a:r>
            <a:r>
              <a:rPr lang="fr-FR" dirty="0" err="1" smtClean="0"/>
              <a:t>Ivanovitch</a:t>
            </a:r>
            <a:r>
              <a:rPr lang="fr-FR" dirty="0" smtClean="0"/>
              <a:t> Mendeleïev (1834-1907) met en place une classification périodique des éléments.</a:t>
            </a:r>
          </a:p>
          <a:p>
            <a:pPr>
              <a:buNone/>
            </a:pPr>
            <a:r>
              <a:rPr lang="fr-FR" dirty="0" smtClean="0"/>
              <a:t>    Il prévoit des éléments inconnus (</a:t>
            </a:r>
            <a:r>
              <a:rPr lang="fr-FR" i="1" dirty="0" smtClean="0"/>
              <a:t>gallium, </a:t>
            </a:r>
            <a:r>
              <a:rPr lang="fr-FR" i="1" dirty="0" err="1" smtClean="0"/>
              <a:t>germanium,scandium</a:t>
            </a:r>
            <a:r>
              <a:rPr lang="fr-FR" i="1" dirty="0" smtClean="0"/>
              <a:t>)</a:t>
            </a:r>
          </a:p>
          <a:p>
            <a:pPr>
              <a:buNone/>
            </a:pPr>
            <a:r>
              <a:rPr lang="fr-FR" i="1" dirty="0" smtClean="0"/>
              <a:t>    63 éléments connus à l’époque 1869</a:t>
            </a:r>
            <a:endParaRPr lang="fr-F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sz="quarter"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Personnalités réputés</a:t>
            </a:r>
            <a:endParaRPr lang="fr-FR" dirty="0"/>
          </a:p>
        </p:txBody>
      </p:sp>
      <p:sp>
        <p:nvSpPr>
          <p:cNvPr id="3" name="Espace réservé du contenu 2"/>
          <p:cNvSpPr>
            <a:spLocks noGrp="1"/>
          </p:cNvSpPr>
          <p:nvPr>
            <p:ph sz="quarter" idx="1"/>
          </p:nvPr>
        </p:nvSpPr>
        <p:spPr/>
        <p:txBody>
          <a:bodyPr/>
          <a:lstStyle/>
          <a:p>
            <a:endParaRPr lang="fr-F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sz="6000" b="1" u="sng" dirty="0" smtClean="0">
                <a:solidFill>
                  <a:srgbClr val="FF0000"/>
                </a:solidFill>
              </a:rPr>
              <a:t>La relativité</a:t>
            </a:r>
            <a:r>
              <a:rPr lang="fr-FR" sz="6000" b="1" dirty="0" smtClean="0">
                <a:solidFill>
                  <a:srgbClr val="FF0000"/>
                </a:solidFill>
              </a:rPr>
              <a:t> :</a:t>
            </a:r>
            <a:r>
              <a:rPr lang="fr-FR" b="1" dirty="0" smtClean="0">
                <a:solidFill>
                  <a:srgbClr val="FF0000"/>
                </a:solidFill>
              </a:rPr>
              <a:t/>
            </a:r>
            <a:br>
              <a:rPr lang="fr-FR" b="1" dirty="0" smtClean="0">
                <a:solidFill>
                  <a:srgbClr val="FF0000"/>
                </a:solidFill>
              </a:rPr>
            </a:br>
            <a:endParaRPr lang="fr-FR" dirty="0"/>
          </a:p>
        </p:txBody>
      </p:sp>
      <p:sp>
        <p:nvSpPr>
          <p:cNvPr id="3" name="Espace réservé du contenu 2"/>
          <p:cNvSpPr>
            <a:spLocks noGrp="1"/>
          </p:cNvSpPr>
          <p:nvPr>
            <p:ph sz="quarter" idx="1"/>
          </p:nvPr>
        </p:nvSpPr>
        <p:spPr/>
        <p:txBody>
          <a:bodyPr/>
          <a:lstStyle/>
          <a:p>
            <a:pPr algn="ctr"/>
            <a:r>
              <a:rPr lang="fr-FR" sz="2700" dirty="0" smtClean="0"/>
              <a:t>Pour Einstein, le mouvement d’un corps n’est pas déterminé par des forces, mais par la configuration de l’espace-temps. Par exemple, d’après Newton la Terre tourne autour du Soleil car celui-ci exerce une force gravitationnelle sur notre planète. Pour Einstein, c’est une perturbation de l’espace-temps introduite par la masse du Soleil qui est à l’origine du mouvement de la Terre.</a:t>
            </a:r>
          </a:p>
          <a:p>
            <a:pPr algn="ctr"/>
            <a:endParaRPr lang="fr-F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u="sng" dirty="0" smtClean="0">
                <a:solidFill>
                  <a:srgbClr val="FF0000"/>
                </a:solidFill>
              </a:rPr>
              <a:t>Théorie de la relativité :</a:t>
            </a:r>
            <a:endParaRPr lang="fr-FR" u="sng" dirty="0">
              <a:solidFill>
                <a:srgbClr val="FF0000"/>
              </a:solidFill>
            </a:endParaRPr>
          </a:p>
        </p:txBody>
      </p:sp>
      <p:sp>
        <p:nvSpPr>
          <p:cNvPr id="3" name="Espace réservé du contenu 2"/>
          <p:cNvSpPr>
            <a:spLocks noGrp="1"/>
          </p:cNvSpPr>
          <p:nvPr>
            <p:ph sz="quarter" idx="1"/>
          </p:nvPr>
        </p:nvSpPr>
        <p:spPr/>
        <p:txBody>
          <a:bodyPr>
            <a:normAutofit fontScale="62500" lnSpcReduction="20000"/>
          </a:bodyPr>
          <a:lstStyle/>
          <a:p>
            <a:pPr>
              <a:buNone/>
            </a:pPr>
            <a:r>
              <a:rPr lang="fr-FR" u="sng" dirty="0" smtClean="0"/>
              <a:t>Deux théories</a:t>
            </a:r>
            <a:r>
              <a:rPr lang="fr-FR" dirty="0" smtClean="0"/>
              <a:t> distinctes élaborées par Albert Einstein : la relativité restreinte et</a:t>
            </a:r>
          </a:p>
          <a:p>
            <a:pPr>
              <a:buNone/>
            </a:pPr>
            <a:r>
              <a:rPr lang="fr-FR" dirty="0" smtClean="0"/>
              <a:t>la relativité générale. Cette théorie peut aussi renvoyer à une idée </a:t>
            </a:r>
            <a:r>
              <a:rPr lang="fr-FR" smtClean="0"/>
              <a:t>plus ancienne,</a:t>
            </a:r>
          </a:p>
          <a:p>
            <a:pPr>
              <a:buNone/>
            </a:pPr>
            <a:r>
              <a:rPr lang="fr-FR" smtClean="0"/>
              <a:t>la</a:t>
            </a:r>
            <a:r>
              <a:rPr lang="fr-FR" dirty="0" smtClean="0"/>
              <a:t> relativité galiléenne qui s'applique à la mécanique newtonienne.</a:t>
            </a:r>
          </a:p>
          <a:p>
            <a:endParaRPr lang="fr-FR" dirty="0" smtClean="0"/>
          </a:p>
          <a:p>
            <a:r>
              <a:rPr lang="fr-FR" dirty="0" smtClean="0"/>
              <a:t>Les concepts mis en avant par la théorie de la </a:t>
            </a:r>
            <a:r>
              <a:rPr lang="fr-FR" u="sng" dirty="0" smtClean="0"/>
              <a:t>relativité restreinte</a:t>
            </a:r>
            <a:r>
              <a:rPr lang="fr-FR" dirty="0" smtClean="0"/>
              <a:t> comprennent :</a:t>
            </a:r>
          </a:p>
          <a:p>
            <a:pPr>
              <a:buNone/>
            </a:pPr>
            <a:r>
              <a:rPr lang="fr-FR" dirty="0" smtClean="0"/>
              <a:t>	-Les mesures de diverses quantités sont relatives à la vitesse de l'observateur. En particulier, le temps se dilate et l'espace se contracte.</a:t>
            </a:r>
          </a:p>
          <a:p>
            <a:pPr>
              <a:buNone/>
            </a:pPr>
            <a:r>
              <a:rPr lang="fr-FR" dirty="0" smtClean="0"/>
              <a:t>	-L'espace-temps : l'espace et le temps doivent être perçus comme formant une seule entité.</a:t>
            </a:r>
          </a:p>
          <a:p>
            <a:pPr>
              <a:buNone/>
            </a:pPr>
            <a:r>
              <a:rPr lang="fr-FR" dirty="0" smtClean="0"/>
              <a:t>	-La vitesse de la lumière dans le vide est invariable, peu importe la vitesse de l'observateur et de la source lumineuse.</a:t>
            </a:r>
          </a:p>
          <a:p>
            <a:pPr>
              <a:buNone/>
            </a:pPr>
            <a:endParaRPr lang="fr-FR" dirty="0" smtClean="0"/>
          </a:p>
          <a:p>
            <a:r>
              <a:rPr lang="fr-FR" dirty="0" smtClean="0"/>
              <a:t>Les concepts mis en avant par la théorie de la </a:t>
            </a:r>
            <a:r>
              <a:rPr lang="fr-FR" u="sng" dirty="0" smtClean="0"/>
              <a:t>relativité générale</a:t>
            </a:r>
            <a:r>
              <a:rPr lang="fr-FR" dirty="0" smtClean="0"/>
              <a:t> comprennent :</a:t>
            </a:r>
          </a:p>
          <a:p>
            <a:pPr>
              <a:buNone/>
            </a:pPr>
            <a:r>
              <a:rPr lang="fr-FR" dirty="0" smtClean="0"/>
              <a:t>	-L'espace-temps se courbe d'autant plus que la masse à proximité est grande.</a:t>
            </a:r>
          </a:p>
          <a:p>
            <a:pPr>
              <a:buNone/>
            </a:pPr>
            <a:r>
              <a:rPr lang="fr-FR" dirty="0" smtClean="0"/>
              <a:t>	-La gravité influence l'écoulement du temps.</a:t>
            </a:r>
          </a:p>
          <a:p>
            <a:endParaRPr lang="fr-F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5400" b="1" u="sng" dirty="0" smtClean="0">
                <a:solidFill>
                  <a:srgbClr val="FF0000"/>
                </a:solidFill>
              </a:rPr>
              <a:t>Le théorème de Pythagore</a:t>
            </a:r>
            <a:r>
              <a:rPr lang="fr-FR" sz="5400" b="1" dirty="0" smtClean="0">
                <a:solidFill>
                  <a:srgbClr val="FF0000"/>
                </a:solidFill>
              </a:rPr>
              <a:t> :</a:t>
            </a:r>
            <a:endParaRPr lang="fr-FR" sz="5400" dirty="0">
              <a:solidFill>
                <a:srgbClr val="FF0000"/>
              </a:solidFill>
            </a:endParaRPr>
          </a:p>
        </p:txBody>
      </p:sp>
      <p:sp>
        <p:nvSpPr>
          <p:cNvPr id="3" name="Espace réservé du contenu 2"/>
          <p:cNvSpPr>
            <a:spLocks noGrp="1"/>
          </p:cNvSpPr>
          <p:nvPr>
            <p:ph sz="quarter" idx="1"/>
          </p:nvPr>
        </p:nvSpPr>
        <p:spPr/>
        <p:txBody>
          <a:bodyPr/>
          <a:lstStyle/>
          <a:p>
            <a:pPr algn="ctr"/>
            <a:r>
              <a:rPr lang="fr-FR" sz="2700" dirty="0" smtClean="0"/>
              <a:t>Si un triangle est rectangle alors le carré de la </a:t>
            </a:r>
            <a:r>
              <a:rPr lang="fr-FR" sz="2700" dirty="0" err="1" smtClean="0"/>
              <a:t>longeur</a:t>
            </a:r>
            <a:r>
              <a:rPr lang="fr-FR" sz="2700" dirty="0" smtClean="0"/>
              <a:t> de l’</a:t>
            </a:r>
            <a:r>
              <a:rPr lang="fr-FR" sz="2700" dirty="0" err="1" smtClean="0"/>
              <a:t>hypoténus</a:t>
            </a:r>
            <a:r>
              <a:rPr lang="fr-FR" sz="2700" dirty="0" smtClean="0"/>
              <a:t> est égal à la somme des carrés des longueurs des deux cotés formant l’angle droit.</a:t>
            </a:r>
            <a:br>
              <a:rPr lang="fr-FR" sz="2700" dirty="0" smtClean="0"/>
            </a:br>
            <a:r>
              <a:rPr lang="fr-FR" sz="2700" dirty="0" smtClean="0"/>
              <a:t/>
            </a:r>
            <a:br>
              <a:rPr lang="fr-FR" sz="2700" dirty="0" smtClean="0"/>
            </a:br>
            <a:r>
              <a:rPr lang="fr-FR" sz="2700" dirty="0" smtClean="0"/>
              <a:t>Si ABC est un triangle rectangle en B alors AC² = AB² + BC².</a:t>
            </a:r>
            <a:br>
              <a:rPr lang="fr-FR" sz="2700" dirty="0" smtClean="0"/>
            </a:br>
            <a:r>
              <a:rPr lang="fr-FR" b="1" dirty="0" smtClean="0"/>
              <a:t/>
            </a:r>
            <a:br>
              <a:rPr lang="fr-FR" b="1" dirty="0" smtClean="0"/>
            </a:br>
            <a:endParaRPr lang="fr-F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5400" b="1" u="sng" dirty="0" smtClean="0">
                <a:solidFill>
                  <a:srgbClr val="FF0000"/>
                </a:solidFill>
              </a:rPr>
              <a:t>La photosynthèse</a:t>
            </a:r>
            <a:r>
              <a:rPr lang="fr-FR" sz="5400" b="1" dirty="0" smtClean="0">
                <a:solidFill>
                  <a:srgbClr val="FF0000"/>
                </a:solidFill>
              </a:rPr>
              <a:t> :</a:t>
            </a:r>
            <a:endParaRPr lang="fr-FR" sz="5400" b="1" u="sng" dirty="0">
              <a:solidFill>
                <a:srgbClr val="FF0000"/>
              </a:solidFill>
            </a:endParaRPr>
          </a:p>
        </p:txBody>
      </p:sp>
      <p:sp>
        <p:nvSpPr>
          <p:cNvPr id="3" name="Espace réservé du contenu 2"/>
          <p:cNvSpPr>
            <a:spLocks noGrp="1"/>
          </p:cNvSpPr>
          <p:nvPr>
            <p:ph sz="quarter" idx="1"/>
          </p:nvPr>
        </p:nvSpPr>
        <p:spPr/>
        <p:txBody>
          <a:bodyPr>
            <a:normAutofit/>
          </a:bodyPr>
          <a:lstStyle/>
          <a:p>
            <a:pPr algn="ctr"/>
            <a:r>
              <a:rPr lang="fr-FR" sz="2700" dirty="0" smtClean="0"/>
              <a:t>La photosynthèse  est le processus  qui permet aux plantes, aux algues et à certaines bactéries, de synthétiser de la matière organique en utilisant la lumière du soleil. Des glucides, tels que le glucose, sont synthétisés à partir du dioxyde de carbone CO</a:t>
            </a:r>
            <a:r>
              <a:rPr lang="fr-FR" sz="2700" baseline="-25000" dirty="0" smtClean="0"/>
              <a:t>2</a:t>
            </a:r>
            <a:r>
              <a:rPr lang="fr-FR" sz="2700" dirty="0" smtClean="0"/>
              <a:t> et de l'eau H</a:t>
            </a:r>
            <a:r>
              <a:rPr lang="fr-FR" sz="2700" baseline="-25000" dirty="0" smtClean="0"/>
              <a:t>2</a:t>
            </a:r>
            <a:r>
              <a:rPr lang="fr-FR" sz="2700" dirty="0" smtClean="0"/>
              <a:t>O avec libération d'oxygène O</a:t>
            </a:r>
            <a:r>
              <a:rPr lang="fr-FR" sz="2700" baseline="-25000" dirty="0" smtClean="0"/>
              <a:t>2</a:t>
            </a:r>
            <a:endParaRPr lang="fr-FR" sz="2700" dirty="0" smtClean="0"/>
          </a:p>
          <a:p>
            <a:endParaRPr lang="fr-FR" sz="27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5400" b="1" u="sng" dirty="0" smtClean="0">
                <a:solidFill>
                  <a:srgbClr val="FF0000"/>
                </a:solidFill>
              </a:rPr>
              <a:t>Effet de serre</a:t>
            </a:r>
            <a:r>
              <a:rPr lang="fr-FR" sz="5400" b="1" dirty="0" smtClean="0">
                <a:solidFill>
                  <a:srgbClr val="FF0000"/>
                </a:solidFill>
              </a:rPr>
              <a:t> :</a:t>
            </a:r>
            <a:endParaRPr lang="fr-FR" sz="5400" b="1" dirty="0">
              <a:solidFill>
                <a:srgbClr val="FF0000"/>
              </a:solidFill>
            </a:endParaRPr>
          </a:p>
        </p:txBody>
      </p:sp>
      <p:sp>
        <p:nvSpPr>
          <p:cNvPr id="3" name="Espace réservé du contenu 2"/>
          <p:cNvSpPr>
            <a:spLocks noGrp="1"/>
          </p:cNvSpPr>
          <p:nvPr>
            <p:ph sz="quarter" idx="1"/>
          </p:nvPr>
        </p:nvSpPr>
        <p:spPr/>
        <p:txBody>
          <a:bodyPr>
            <a:normAutofit/>
          </a:bodyPr>
          <a:lstStyle/>
          <a:p>
            <a:pPr algn="ctr"/>
            <a:r>
              <a:rPr lang="fr-FR" sz="2700" dirty="0" smtClean="0"/>
              <a:t>L'effet de serre est un phénomène thermique bien connu sur les planètes comme la Terre, où l'atmosphère laisse passer une partie du rayonnement solaire qui vient frapper le sol. Réchauffé, celui-ci émet un rayonnement infrarouge en partie ou totalement piégé par l'atmosphère rendue « imperméable » par la présence de gaz. On observe alors une isolation accrue de la planète et un réchauffement global de celle-ci.</a:t>
            </a:r>
          </a:p>
          <a:p>
            <a:endParaRPr lang="fr-F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5400" b="1" u="sng" dirty="0" smtClean="0">
                <a:solidFill>
                  <a:srgbClr val="FF0000"/>
                </a:solidFill>
              </a:rPr>
              <a:t>L’astronomie</a:t>
            </a:r>
            <a:r>
              <a:rPr lang="fr-FR" sz="5400" b="1" dirty="0" smtClean="0">
                <a:solidFill>
                  <a:srgbClr val="FF0000"/>
                </a:solidFill>
              </a:rPr>
              <a:t> :</a:t>
            </a:r>
            <a:endParaRPr lang="fr-FR" sz="5400" b="1" dirty="0">
              <a:solidFill>
                <a:srgbClr val="FF0000"/>
              </a:solidFill>
            </a:endParaRPr>
          </a:p>
        </p:txBody>
      </p:sp>
      <p:sp>
        <p:nvSpPr>
          <p:cNvPr id="3" name="Espace réservé du contenu 2"/>
          <p:cNvSpPr>
            <a:spLocks noGrp="1"/>
          </p:cNvSpPr>
          <p:nvPr>
            <p:ph sz="quarter" idx="1"/>
          </p:nvPr>
        </p:nvSpPr>
        <p:spPr/>
        <p:txBody>
          <a:bodyPr/>
          <a:lstStyle/>
          <a:p>
            <a:pPr algn="ctr"/>
            <a:r>
              <a:rPr lang="fr-FR" sz="2700" dirty="0" smtClean="0"/>
              <a:t>L’astronomie , est la science de l’observation des astres, cherchant à expliquer leur origine, leur évolution, ainsi que leurs propriétés physiques et chimiques. Avec plus de 7 000 ans d’Histoire, les origines de l’astronomie remontent au-delà de l’Antiquité dans les pratiques religieuses préhistoriques.</a:t>
            </a:r>
          </a:p>
          <a:p>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Galilée (1564-1642)</a:t>
            </a:r>
            <a:endParaRPr lang="fr-FR" dirty="0"/>
          </a:p>
        </p:txBody>
      </p:sp>
      <p:sp>
        <p:nvSpPr>
          <p:cNvPr id="3" name="Espace réservé du contenu 2"/>
          <p:cNvSpPr>
            <a:spLocks noGrp="1"/>
          </p:cNvSpPr>
          <p:nvPr>
            <p:ph sz="quarter" idx="1"/>
          </p:nvPr>
        </p:nvSpPr>
        <p:spPr/>
        <p:txBody>
          <a:bodyPr/>
          <a:lstStyle/>
          <a:p>
            <a:r>
              <a:rPr lang="fr-FR" dirty="0" smtClean="0"/>
              <a:t>Mathématicien, Physicien, Géomètre, Astronome </a:t>
            </a:r>
            <a:r>
              <a:rPr lang="fr-FR" b="1" dirty="0" smtClean="0"/>
              <a:t>Italien</a:t>
            </a:r>
            <a:r>
              <a:rPr lang="fr-FR" dirty="0" smtClean="0"/>
              <a:t>.</a:t>
            </a:r>
          </a:p>
          <a:p>
            <a:endParaRPr lang="fr-FR" dirty="0" smtClean="0"/>
          </a:p>
          <a:p>
            <a:r>
              <a:rPr lang="fr-FR" dirty="0" smtClean="0"/>
              <a:t>Découvertes :</a:t>
            </a:r>
            <a:br>
              <a:rPr lang="fr-FR" dirty="0" smtClean="0"/>
            </a:br>
            <a:r>
              <a:rPr lang="fr-FR" dirty="0" smtClean="0"/>
              <a:t>- Lunette astronomiques</a:t>
            </a:r>
            <a:br>
              <a:rPr lang="fr-FR" dirty="0" smtClean="0"/>
            </a:br>
            <a:r>
              <a:rPr lang="fr-FR" dirty="0" smtClean="0"/>
              <a:t>- Avancées sur les suites, courbes …</a:t>
            </a:r>
            <a:br>
              <a:rPr lang="fr-FR" dirty="0" smtClean="0"/>
            </a:br>
            <a:r>
              <a:rPr lang="fr-FR" dirty="0" smtClean="0"/>
              <a:t>- Démonstration de la théorie de Copernic</a:t>
            </a:r>
          </a:p>
          <a:p>
            <a:pPr>
              <a:buNone/>
            </a:pPr>
            <a:endParaRPr lang="fr-FR" dirty="0" smtClean="0"/>
          </a:p>
          <a:p>
            <a:endParaRPr lang="fr-FR" dirty="0"/>
          </a:p>
        </p:txBody>
      </p:sp>
      <p:pic>
        <p:nvPicPr>
          <p:cNvPr id="4" name="Image 3" descr="Galileo.arp.300pix.jpg"/>
          <p:cNvPicPr>
            <a:picLocks noChangeAspect="1"/>
          </p:cNvPicPr>
          <p:nvPr/>
        </p:nvPicPr>
        <p:blipFill>
          <a:blip r:embed="rId2" cstate="print"/>
          <a:stretch>
            <a:fillRect/>
          </a:stretch>
        </p:blipFill>
        <p:spPr>
          <a:xfrm>
            <a:off x="7429520" y="142852"/>
            <a:ext cx="1190614" cy="146120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Nicolas Copernic (1473-1543)</a:t>
            </a:r>
            <a:endParaRPr lang="fr-FR" dirty="0"/>
          </a:p>
        </p:txBody>
      </p:sp>
      <p:sp>
        <p:nvSpPr>
          <p:cNvPr id="3" name="Espace réservé du contenu 2"/>
          <p:cNvSpPr>
            <a:spLocks noGrp="1"/>
          </p:cNvSpPr>
          <p:nvPr>
            <p:ph sz="quarter" idx="1"/>
          </p:nvPr>
        </p:nvSpPr>
        <p:spPr/>
        <p:txBody>
          <a:bodyPr/>
          <a:lstStyle/>
          <a:p>
            <a:r>
              <a:rPr lang="fr-FR" dirty="0" smtClean="0"/>
              <a:t>Chanoine, médecin, astronome</a:t>
            </a:r>
            <a:r>
              <a:rPr lang="fr-FR" b="1" dirty="0" smtClean="0"/>
              <a:t> polonais.</a:t>
            </a:r>
          </a:p>
          <a:p>
            <a:endParaRPr lang="fr-FR" b="1" dirty="0" smtClean="0"/>
          </a:p>
          <a:p>
            <a:r>
              <a:rPr lang="fr-FR" dirty="0" smtClean="0"/>
              <a:t>Découvertes :</a:t>
            </a:r>
            <a:br>
              <a:rPr lang="fr-FR" dirty="0" smtClean="0"/>
            </a:br>
            <a:r>
              <a:rPr lang="fr-FR" dirty="0" smtClean="0"/>
              <a:t>-Théorie de l’héliocentrisme.</a:t>
            </a:r>
            <a:endParaRPr lang="fr-FR" dirty="0"/>
          </a:p>
        </p:txBody>
      </p:sp>
      <p:pic>
        <p:nvPicPr>
          <p:cNvPr id="4" name="Image 3" descr="Nikolaus_Kopernikus.jpg"/>
          <p:cNvPicPr>
            <a:picLocks noChangeAspect="1"/>
          </p:cNvPicPr>
          <p:nvPr/>
        </p:nvPicPr>
        <p:blipFill>
          <a:blip r:embed="rId2" cstate="print"/>
          <a:stretch>
            <a:fillRect/>
          </a:stretch>
        </p:blipFill>
        <p:spPr>
          <a:xfrm>
            <a:off x="7643834" y="285728"/>
            <a:ext cx="1296026" cy="151047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Isaac Newton (1643-1727)</a:t>
            </a:r>
            <a:endParaRPr lang="fr-FR" dirty="0"/>
          </a:p>
        </p:txBody>
      </p:sp>
      <p:sp>
        <p:nvSpPr>
          <p:cNvPr id="3" name="Espace réservé du contenu 2"/>
          <p:cNvSpPr>
            <a:spLocks noGrp="1"/>
          </p:cNvSpPr>
          <p:nvPr>
            <p:ph sz="quarter" idx="1"/>
          </p:nvPr>
        </p:nvSpPr>
        <p:spPr/>
        <p:txBody>
          <a:bodyPr/>
          <a:lstStyle/>
          <a:p>
            <a:r>
              <a:rPr lang="fr-FR" dirty="0" smtClean="0"/>
              <a:t>Philosophe, Mathématicien, Physicien, Alchimiste, Astronome, Théologien </a:t>
            </a:r>
            <a:r>
              <a:rPr lang="fr-FR" b="1" dirty="0" smtClean="0"/>
              <a:t>Anglais.</a:t>
            </a:r>
          </a:p>
          <a:p>
            <a:endParaRPr lang="fr-FR" b="1" dirty="0" smtClean="0"/>
          </a:p>
          <a:p>
            <a:r>
              <a:rPr lang="fr-FR" dirty="0" smtClean="0"/>
              <a:t>Découverte : </a:t>
            </a:r>
            <a:br>
              <a:rPr lang="fr-FR" dirty="0" smtClean="0"/>
            </a:br>
            <a:r>
              <a:rPr lang="fr-FR" dirty="0" smtClean="0"/>
              <a:t>- Mécanique</a:t>
            </a:r>
            <a:br>
              <a:rPr lang="fr-FR" dirty="0" smtClean="0"/>
            </a:br>
            <a:r>
              <a:rPr lang="fr-FR" dirty="0" smtClean="0"/>
              <a:t>- Gravitation</a:t>
            </a:r>
            <a:br>
              <a:rPr lang="fr-FR" dirty="0" smtClean="0"/>
            </a:br>
            <a:r>
              <a:rPr lang="fr-FR" dirty="0" smtClean="0"/>
              <a:t>- Optique (spectre </a:t>
            </a:r>
            <a:r>
              <a:rPr lang="fr-FR" smtClean="0"/>
              <a:t>visible)</a:t>
            </a:r>
            <a:endParaRPr lang="fr-FR" dirty="0"/>
          </a:p>
        </p:txBody>
      </p:sp>
      <p:pic>
        <p:nvPicPr>
          <p:cNvPr id="5" name="Image 4" descr="GodfreyKneller-IsaacNewton-1689.jpg"/>
          <p:cNvPicPr>
            <a:picLocks noChangeAspect="1"/>
          </p:cNvPicPr>
          <p:nvPr/>
        </p:nvPicPr>
        <p:blipFill>
          <a:blip r:embed="rId2" cstate="print"/>
          <a:stretch>
            <a:fillRect/>
          </a:stretch>
        </p:blipFill>
        <p:spPr>
          <a:xfrm>
            <a:off x="7500958" y="214290"/>
            <a:ext cx="1067847" cy="146665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édian">
  <a:themeElements>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1001</TotalTime>
  <Words>1527</Words>
  <Application>Microsoft Office PowerPoint</Application>
  <PresentationFormat>Affichage à l'écran (4:3)</PresentationFormat>
  <Paragraphs>288</Paragraphs>
  <Slides>65</Slides>
  <Notes>0</Notes>
  <HiddenSlides>0</HiddenSlides>
  <MMClips>0</MMClips>
  <ScaleCrop>false</ScaleCrop>
  <HeadingPairs>
    <vt:vector size="4" baseType="variant">
      <vt:variant>
        <vt:lpstr>Thème</vt:lpstr>
      </vt:variant>
      <vt:variant>
        <vt:i4>1</vt:i4>
      </vt:variant>
      <vt:variant>
        <vt:lpstr>Titres des diapositives</vt:lpstr>
      </vt:variant>
      <vt:variant>
        <vt:i4>65</vt:i4>
      </vt:variant>
    </vt:vector>
  </HeadingPairs>
  <TitlesOfParts>
    <vt:vector size="66" baseType="lpstr">
      <vt:lpstr>Médian</vt:lpstr>
      <vt:lpstr>CULTURE DES SCIENCES</vt:lpstr>
      <vt:lpstr>Préface</vt:lpstr>
      <vt:lpstr>MENU</vt:lpstr>
      <vt:lpstr>Physiques</vt:lpstr>
      <vt:lpstr>Chimie</vt:lpstr>
      <vt:lpstr>Personnalités réputés</vt:lpstr>
      <vt:lpstr>Galilée (1564-1642)</vt:lpstr>
      <vt:lpstr>Nicolas Copernic (1473-1543)</vt:lpstr>
      <vt:lpstr>Isaac Newton (1643-1727)</vt:lpstr>
      <vt:lpstr>Alfred Nobel (1833-1896)</vt:lpstr>
      <vt:lpstr>Thomas Edison (1847-1931)</vt:lpstr>
      <vt:lpstr>Blaise Pascal (1623-1662)</vt:lpstr>
      <vt:lpstr>Léonard De Vinci (1452-1519)</vt:lpstr>
      <vt:lpstr>Archimède (-287 à -212)</vt:lpstr>
      <vt:lpstr>Euclide (IIIe s. av. notre ère) </vt:lpstr>
      <vt:lpstr>René Descartes (1596 -1650) </vt:lpstr>
      <vt:lpstr>Ptolémée (100-170)</vt:lpstr>
      <vt:lpstr>Albert Einstein (1879-1955)</vt:lpstr>
      <vt:lpstr>Stephen Hawking (1942 - ~)</vt:lpstr>
      <vt:lpstr>Joseph Fourier (1768-1830)</vt:lpstr>
      <vt:lpstr>Claude Galien (131 - 201)</vt:lpstr>
      <vt:lpstr>Leonhard Euler (1707-1783) </vt:lpstr>
      <vt:lpstr> Gustav Ludwig Hertz (1884-1975) </vt:lpstr>
      <vt:lpstr>Johannes Kepler (1571-1630) </vt:lpstr>
      <vt:lpstr>Jacques Bernoulli (1654-1705)</vt:lpstr>
      <vt:lpstr>Jean Bernoulli (1667-1748)</vt:lpstr>
      <vt:lpstr>Daniel Bernoulli (1700-1782)</vt:lpstr>
      <vt:lpstr>James Watt (1736-1819)</vt:lpstr>
      <vt:lpstr>Antoine de Lavoisier (1743-1794) </vt:lpstr>
      <vt:lpstr> John Dalton (1766-1844) </vt:lpstr>
      <vt:lpstr>Christian Doppler (1803-1853)</vt:lpstr>
      <vt:lpstr>Louis Pasteur (1822-1895)</vt:lpstr>
      <vt:lpstr> Charles-Augustin (1736-1806) Coulomb </vt:lpstr>
      <vt:lpstr>Marie Curie (1867-1934)</vt:lpstr>
      <vt:lpstr>Pierre Curie (1859-1906)</vt:lpstr>
      <vt:lpstr>Johannes Diderik Van Der Waals (1837-1923)</vt:lpstr>
      <vt:lpstr>Mathématiques </vt:lpstr>
      <vt:lpstr>Personnalités réputés</vt:lpstr>
      <vt:lpstr>Thalès de Milet (-625 à -547)</vt:lpstr>
      <vt:lpstr>Pythagore (-570 à -480)</vt:lpstr>
      <vt:lpstr>Alan Turing (1912-1954)</vt:lpstr>
      <vt:lpstr>Sciences et Vie de la Terre</vt:lpstr>
      <vt:lpstr>Personnalités réputés</vt:lpstr>
      <vt:lpstr>Gregor Mendel (1822-1884)</vt:lpstr>
      <vt:lpstr>François Jacob (1920-2013)</vt:lpstr>
      <vt:lpstr>Choses à savoir</vt:lpstr>
      <vt:lpstr>Les OGM :</vt:lpstr>
      <vt:lpstr>La théorie de l’évolution : </vt:lpstr>
      <vt:lpstr>La tectonique des plaques : </vt:lpstr>
      <vt:lpstr>Régulation hormonale :  LA FEMME </vt:lpstr>
      <vt:lpstr>Régulation hormonale : L’HOMME</vt:lpstr>
      <vt:lpstr>Le cycle de l’eau : </vt:lpstr>
      <vt:lpstr>L’électricité : </vt:lpstr>
      <vt:lpstr>L’effet doppler :  </vt:lpstr>
      <vt:lpstr>La matière :</vt:lpstr>
      <vt:lpstr>Le modèle atomique de la matière</vt:lpstr>
      <vt:lpstr>Diapositive 57</vt:lpstr>
      <vt:lpstr>Diapositive 58</vt:lpstr>
      <vt:lpstr>Diapositive 59</vt:lpstr>
      <vt:lpstr>La relativité : </vt:lpstr>
      <vt:lpstr>Théorie de la relativité :</vt:lpstr>
      <vt:lpstr>Le théorème de Pythagore :</vt:lpstr>
      <vt:lpstr>La photosynthèse :</vt:lpstr>
      <vt:lpstr>Effet de serre :</vt:lpstr>
      <vt:lpstr>L’astronomie :</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 DES SCIENCES</dc:title>
  <dc:creator>chemseddine.vincent</dc:creator>
  <cp:lastModifiedBy> </cp:lastModifiedBy>
  <cp:revision>113</cp:revision>
  <dcterms:created xsi:type="dcterms:W3CDTF">2014-03-17T16:17:14Z</dcterms:created>
  <dcterms:modified xsi:type="dcterms:W3CDTF">2014-04-14T15:33:53Z</dcterms:modified>
</cp:coreProperties>
</file>